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3"/>
  </p:notesMasterIdLst>
  <p:sldIdLst>
    <p:sldId id="258" r:id="rId2"/>
    <p:sldId id="257" r:id="rId3"/>
    <p:sldId id="269" r:id="rId4"/>
    <p:sldId id="270" r:id="rId5"/>
    <p:sldId id="271" r:id="rId6"/>
    <p:sldId id="272" r:id="rId7"/>
    <p:sldId id="273" r:id="rId8"/>
    <p:sldId id="274" r:id="rId9"/>
    <p:sldId id="275" r:id="rId10"/>
    <p:sldId id="276" r:id="rId11"/>
    <p:sldId id="264" r:id="rId12"/>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6" d="100"/>
          <a:sy n="76" d="100"/>
        </p:scale>
        <p:origin x="-606" y="-84"/>
      </p:cViewPr>
      <p:guideLst>
        <p:guide orient="horz" pos="2160"/>
        <p:guide pos="3840"/>
      </p:guideLst>
    </p:cSldViewPr>
  </p:slideViewPr>
  <p:notesTextViewPr>
    <p:cViewPr>
      <p:scale>
        <a:sx n="1" d="1"/>
        <a:sy n="1" d="1"/>
      </p:scale>
      <p:origin x="0" y="0"/>
    </p:cViewPr>
  </p:notesTextViewPr>
  <p:sorterViewPr>
    <p:cViewPr>
      <p:scale>
        <a:sx n="100" d="100"/>
        <a:sy n="100" d="100"/>
      </p:scale>
      <p:origin x="0" y="-1469"/>
    </p:cViewPr>
  </p:sorterViewPr>
  <p:notesViewPr>
    <p:cSldViewPr snapToGrid="0">
      <p:cViewPr varScale="1">
        <p:scale>
          <a:sx n="71" d="100"/>
          <a:sy n="71" d="100"/>
        </p:scale>
        <p:origin x="3029" y="7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32DDD7-2556-4EA4-87BA-1A56BF094A4A}"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da-DK"/>
        </a:p>
      </dgm:t>
    </dgm:pt>
    <dgm:pt modelId="{33FC96C0-E257-4BA0-8B49-B325CCEC33FD}">
      <dgm:prSet phldrT="[Tekst]"/>
      <dgm:spPr/>
      <dgm:t>
        <a:bodyPr/>
        <a:lstStyle/>
        <a:p>
          <a:pPr algn="ctr"/>
          <a:r>
            <a:rPr lang="da-DK"/>
            <a:t>(D)IP</a:t>
          </a:r>
        </a:p>
      </dgm:t>
    </dgm:pt>
    <dgm:pt modelId="{513890BF-43D7-4DFF-97EF-0F20F9304CCF}" type="parTrans" cxnId="{0CF9A16E-E6A4-473A-B906-CF1CE031F022}">
      <dgm:prSet/>
      <dgm:spPr/>
      <dgm:t>
        <a:bodyPr/>
        <a:lstStyle/>
        <a:p>
          <a:pPr algn="ctr"/>
          <a:endParaRPr lang="da-DK"/>
        </a:p>
      </dgm:t>
    </dgm:pt>
    <dgm:pt modelId="{00CB0064-FB0D-4789-9D43-79974181CCD6}" type="sibTrans" cxnId="{0CF9A16E-E6A4-473A-B906-CF1CE031F022}">
      <dgm:prSet/>
      <dgm:spPr/>
      <dgm:t>
        <a:bodyPr/>
        <a:lstStyle/>
        <a:p>
          <a:pPr algn="ctr"/>
          <a:endParaRPr lang="da-DK"/>
        </a:p>
      </dgm:t>
    </dgm:pt>
    <dgm:pt modelId="{B4AA8A35-E72E-41EB-AF14-D3E4EADF6578}">
      <dgm:prSet phldrT="[Tekst]"/>
      <dgm:spPr/>
      <dgm:t>
        <a:bodyPr/>
        <a:lstStyle/>
        <a:p>
          <a:pPr algn="ctr"/>
          <a:r>
            <a:rPr lang="da-DK"/>
            <a:t>Container</a:t>
          </a:r>
        </a:p>
      </dgm:t>
    </dgm:pt>
    <dgm:pt modelId="{405D61A3-73C6-4BF7-842C-3589B92D13AC}" type="parTrans" cxnId="{428A0921-ACCC-462C-8968-251DF951384D}">
      <dgm:prSet/>
      <dgm:spPr/>
      <dgm:t>
        <a:bodyPr/>
        <a:lstStyle/>
        <a:p>
          <a:pPr algn="ctr"/>
          <a:endParaRPr lang="da-DK"/>
        </a:p>
      </dgm:t>
    </dgm:pt>
    <dgm:pt modelId="{87714AC5-AA74-473F-A35C-8DCE9EB1339C}" type="sibTrans" cxnId="{428A0921-ACCC-462C-8968-251DF951384D}">
      <dgm:prSet/>
      <dgm:spPr/>
      <dgm:t>
        <a:bodyPr/>
        <a:lstStyle/>
        <a:p>
          <a:pPr algn="ctr"/>
          <a:endParaRPr lang="da-DK"/>
        </a:p>
      </dgm:t>
    </dgm:pt>
    <dgm:pt modelId="{2D6CA40C-725B-4291-87B9-3F60430886FB}">
      <dgm:prSet phldrT="[Tekst]"/>
      <dgm:spPr/>
      <dgm:t>
        <a:bodyPr/>
        <a:lstStyle/>
        <a:p>
          <a:pPr algn="ctr"/>
          <a:r>
            <a:rPr lang="da-DK"/>
            <a:t>Metadata</a:t>
          </a:r>
        </a:p>
      </dgm:t>
    </dgm:pt>
    <dgm:pt modelId="{FA3A73C8-7824-4487-ABEE-5DC6E965B4A9}" type="parTrans" cxnId="{734A6DC9-A9FE-485F-8E6A-C9177ACAECCE}">
      <dgm:prSet/>
      <dgm:spPr/>
      <dgm:t>
        <a:bodyPr/>
        <a:lstStyle/>
        <a:p>
          <a:pPr algn="ctr"/>
          <a:endParaRPr lang="da-DK"/>
        </a:p>
      </dgm:t>
    </dgm:pt>
    <dgm:pt modelId="{E79A94C4-C847-4D53-BA1B-C146B0792A30}" type="sibTrans" cxnId="{734A6DC9-A9FE-485F-8E6A-C9177ACAECCE}">
      <dgm:prSet/>
      <dgm:spPr/>
      <dgm:t>
        <a:bodyPr/>
        <a:lstStyle/>
        <a:p>
          <a:pPr algn="ctr"/>
          <a:endParaRPr lang="da-DK"/>
        </a:p>
      </dgm:t>
    </dgm:pt>
    <dgm:pt modelId="{D3AD3EA0-F59D-456A-BA9D-A42AB3C9DBE9}">
      <dgm:prSet phldrT="[Tekst]"/>
      <dgm:spPr/>
      <dgm:t>
        <a:bodyPr/>
        <a:lstStyle/>
        <a:p>
          <a:pPr algn="ctr"/>
          <a:r>
            <a:rPr lang="da-DK"/>
            <a:t>Data</a:t>
          </a:r>
        </a:p>
      </dgm:t>
    </dgm:pt>
    <dgm:pt modelId="{9B33426D-7862-4057-8B10-219F3A5064C0}" type="parTrans" cxnId="{383CE08A-65BC-4DB5-8D12-1E5DDE78C436}">
      <dgm:prSet/>
      <dgm:spPr/>
      <dgm:t>
        <a:bodyPr/>
        <a:lstStyle/>
        <a:p>
          <a:pPr algn="ctr"/>
          <a:endParaRPr lang="da-DK"/>
        </a:p>
      </dgm:t>
    </dgm:pt>
    <dgm:pt modelId="{3EDCE2F3-D6C9-4DA5-8A80-CFE60349526C}" type="sibTrans" cxnId="{383CE08A-65BC-4DB5-8D12-1E5DDE78C436}">
      <dgm:prSet/>
      <dgm:spPr/>
      <dgm:t>
        <a:bodyPr/>
        <a:lstStyle/>
        <a:p>
          <a:pPr algn="ctr"/>
          <a:endParaRPr lang="da-DK"/>
        </a:p>
      </dgm:t>
    </dgm:pt>
    <dgm:pt modelId="{F34C1235-754A-4999-A45D-0E0872589EA2}">
      <dgm:prSet phldrT="[Tekst]"/>
      <dgm:spPr/>
      <dgm:t>
        <a:bodyPr/>
        <a:lstStyle/>
        <a:p>
          <a:pPr algn="ctr"/>
          <a:r>
            <a:rPr lang="da-DK"/>
            <a:t>Environment</a:t>
          </a:r>
        </a:p>
      </dgm:t>
    </dgm:pt>
    <dgm:pt modelId="{608C613F-A4C3-43ED-BCD4-00C0CC159038}" type="parTrans" cxnId="{45A4F052-8F5E-46C1-A81D-06B143EF8B77}">
      <dgm:prSet/>
      <dgm:spPr/>
      <dgm:t>
        <a:bodyPr/>
        <a:lstStyle/>
        <a:p>
          <a:pPr algn="ctr"/>
          <a:endParaRPr lang="da-DK"/>
        </a:p>
      </dgm:t>
    </dgm:pt>
    <dgm:pt modelId="{7D668EAB-A44E-46FE-8B21-7AD2514CD1B6}" type="sibTrans" cxnId="{45A4F052-8F5E-46C1-A81D-06B143EF8B77}">
      <dgm:prSet/>
      <dgm:spPr/>
      <dgm:t>
        <a:bodyPr/>
        <a:lstStyle/>
        <a:p>
          <a:pPr algn="ctr"/>
          <a:endParaRPr lang="da-DK"/>
        </a:p>
      </dgm:t>
    </dgm:pt>
    <dgm:pt modelId="{217F9F27-EF6F-4ECC-9566-6BC69E6B7BB1}" type="pres">
      <dgm:prSet presAssocID="{AC32DDD7-2556-4EA4-87BA-1A56BF094A4A}" presName="Name0" presStyleCnt="0">
        <dgm:presLayoutVars>
          <dgm:chMax val="7"/>
          <dgm:resizeHandles val="exact"/>
        </dgm:presLayoutVars>
      </dgm:prSet>
      <dgm:spPr/>
      <dgm:t>
        <a:bodyPr/>
        <a:lstStyle/>
        <a:p>
          <a:endParaRPr lang="da-DK"/>
        </a:p>
      </dgm:t>
    </dgm:pt>
    <dgm:pt modelId="{909D39DD-4E25-4133-AC7B-75CF5F42C16C}" type="pres">
      <dgm:prSet presAssocID="{AC32DDD7-2556-4EA4-87BA-1A56BF094A4A}" presName="comp1" presStyleCnt="0"/>
      <dgm:spPr/>
    </dgm:pt>
    <dgm:pt modelId="{9B9F395F-4DFC-4048-BD16-D33849DE9D71}" type="pres">
      <dgm:prSet presAssocID="{AC32DDD7-2556-4EA4-87BA-1A56BF094A4A}" presName="circle1" presStyleLbl="node1" presStyleIdx="0" presStyleCnt="5"/>
      <dgm:spPr/>
      <dgm:t>
        <a:bodyPr/>
        <a:lstStyle/>
        <a:p>
          <a:endParaRPr lang="da-DK"/>
        </a:p>
      </dgm:t>
    </dgm:pt>
    <dgm:pt modelId="{25D59582-25EF-4024-8444-6DCC544351DF}" type="pres">
      <dgm:prSet presAssocID="{AC32DDD7-2556-4EA4-87BA-1A56BF094A4A}" presName="c1text" presStyleLbl="node1" presStyleIdx="0" presStyleCnt="5">
        <dgm:presLayoutVars>
          <dgm:bulletEnabled val="1"/>
        </dgm:presLayoutVars>
      </dgm:prSet>
      <dgm:spPr/>
      <dgm:t>
        <a:bodyPr/>
        <a:lstStyle/>
        <a:p>
          <a:endParaRPr lang="da-DK"/>
        </a:p>
      </dgm:t>
    </dgm:pt>
    <dgm:pt modelId="{1C0ADE8F-037B-4522-86C4-75D46CB1BA6B}" type="pres">
      <dgm:prSet presAssocID="{AC32DDD7-2556-4EA4-87BA-1A56BF094A4A}" presName="comp2" presStyleCnt="0"/>
      <dgm:spPr/>
    </dgm:pt>
    <dgm:pt modelId="{CE836B4F-A58D-403F-9AFF-6B644E170F52}" type="pres">
      <dgm:prSet presAssocID="{AC32DDD7-2556-4EA4-87BA-1A56BF094A4A}" presName="circle2" presStyleLbl="node1" presStyleIdx="1" presStyleCnt="5"/>
      <dgm:spPr/>
      <dgm:t>
        <a:bodyPr/>
        <a:lstStyle/>
        <a:p>
          <a:endParaRPr lang="da-DK"/>
        </a:p>
      </dgm:t>
    </dgm:pt>
    <dgm:pt modelId="{A06D75EC-37A4-4D5F-B9FE-02482A73B99D}" type="pres">
      <dgm:prSet presAssocID="{AC32DDD7-2556-4EA4-87BA-1A56BF094A4A}" presName="c2text" presStyleLbl="node1" presStyleIdx="1" presStyleCnt="5">
        <dgm:presLayoutVars>
          <dgm:bulletEnabled val="1"/>
        </dgm:presLayoutVars>
      </dgm:prSet>
      <dgm:spPr/>
      <dgm:t>
        <a:bodyPr/>
        <a:lstStyle/>
        <a:p>
          <a:endParaRPr lang="da-DK"/>
        </a:p>
      </dgm:t>
    </dgm:pt>
    <dgm:pt modelId="{84B8F14B-1956-4617-BFD9-84E08BB5BA0A}" type="pres">
      <dgm:prSet presAssocID="{AC32DDD7-2556-4EA4-87BA-1A56BF094A4A}" presName="comp3" presStyleCnt="0"/>
      <dgm:spPr/>
    </dgm:pt>
    <dgm:pt modelId="{A124AB66-B737-4615-8B4D-4FC3DA8C55EE}" type="pres">
      <dgm:prSet presAssocID="{AC32DDD7-2556-4EA4-87BA-1A56BF094A4A}" presName="circle3" presStyleLbl="node1" presStyleIdx="2" presStyleCnt="5"/>
      <dgm:spPr/>
      <dgm:t>
        <a:bodyPr/>
        <a:lstStyle/>
        <a:p>
          <a:endParaRPr lang="da-DK"/>
        </a:p>
      </dgm:t>
    </dgm:pt>
    <dgm:pt modelId="{2CCED44C-93A4-4165-9C87-BA86400189D9}" type="pres">
      <dgm:prSet presAssocID="{AC32DDD7-2556-4EA4-87BA-1A56BF094A4A}" presName="c3text" presStyleLbl="node1" presStyleIdx="2" presStyleCnt="5">
        <dgm:presLayoutVars>
          <dgm:bulletEnabled val="1"/>
        </dgm:presLayoutVars>
      </dgm:prSet>
      <dgm:spPr/>
      <dgm:t>
        <a:bodyPr/>
        <a:lstStyle/>
        <a:p>
          <a:endParaRPr lang="da-DK"/>
        </a:p>
      </dgm:t>
    </dgm:pt>
    <dgm:pt modelId="{CC9AE5A7-CCAC-4D6B-8F5C-D748EB82ED07}" type="pres">
      <dgm:prSet presAssocID="{AC32DDD7-2556-4EA4-87BA-1A56BF094A4A}" presName="comp4" presStyleCnt="0"/>
      <dgm:spPr/>
    </dgm:pt>
    <dgm:pt modelId="{2499FEF8-DE95-4552-A599-645F4969675D}" type="pres">
      <dgm:prSet presAssocID="{AC32DDD7-2556-4EA4-87BA-1A56BF094A4A}" presName="circle4" presStyleLbl="node1" presStyleIdx="3" presStyleCnt="5"/>
      <dgm:spPr/>
      <dgm:t>
        <a:bodyPr/>
        <a:lstStyle/>
        <a:p>
          <a:endParaRPr lang="da-DK"/>
        </a:p>
      </dgm:t>
    </dgm:pt>
    <dgm:pt modelId="{B3FB636C-1A54-44E6-A61B-3602F2793041}" type="pres">
      <dgm:prSet presAssocID="{AC32DDD7-2556-4EA4-87BA-1A56BF094A4A}" presName="c4text" presStyleLbl="node1" presStyleIdx="3" presStyleCnt="5">
        <dgm:presLayoutVars>
          <dgm:bulletEnabled val="1"/>
        </dgm:presLayoutVars>
      </dgm:prSet>
      <dgm:spPr/>
      <dgm:t>
        <a:bodyPr/>
        <a:lstStyle/>
        <a:p>
          <a:endParaRPr lang="da-DK"/>
        </a:p>
      </dgm:t>
    </dgm:pt>
    <dgm:pt modelId="{BB36A523-9489-46EF-8504-2A6680F16992}" type="pres">
      <dgm:prSet presAssocID="{AC32DDD7-2556-4EA4-87BA-1A56BF094A4A}" presName="comp5" presStyleCnt="0"/>
      <dgm:spPr/>
    </dgm:pt>
    <dgm:pt modelId="{B5FDCB16-3A5D-4846-BEBA-ABACC6CC8FC4}" type="pres">
      <dgm:prSet presAssocID="{AC32DDD7-2556-4EA4-87BA-1A56BF094A4A}" presName="circle5" presStyleLbl="node1" presStyleIdx="4" presStyleCnt="5"/>
      <dgm:spPr/>
      <dgm:t>
        <a:bodyPr/>
        <a:lstStyle/>
        <a:p>
          <a:endParaRPr lang="da-DK"/>
        </a:p>
      </dgm:t>
    </dgm:pt>
    <dgm:pt modelId="{083E5803-C288-4D42-8D21-0019EB08C6BC}" type="pres">
      <dgm:prSet presAssocID="{AC32DDD7-2556-4EA4-87BA-1A56BF094A4A}" presName="c5text" presStyleLbl="node1" presStyleIdx="4" presStyleCnt="5">
        <dgm:presLayoutVars>
          <dgm:bulletEnabled val="1"/>
        </dgm:presLayoutVars>
      </dgm:prSet>
      <dgm:spPr/>
      <dgm:t>
        <a:bodyPr/>
        <a:lstStyle/>
        <a:p>
          <a:endParaRPr lang="da-DK"/>
        </a:p>
      </dgm:t>
    </dgm:pt>
  </dgm:ptLst>
  <dgm:cxnLst>
    <dgm:cxn modelId="{B4A20A33-D2AF-441A-9E00-2A9A2942CD8C}" type="presOf" srcId="{B4AA8A35-E72E-41EB-AF14-D3E4EADF6578}" destId="{A124AB66-B737-4615-8B4D-4FC3DA8C55EE}" srcOrd="0" destOrd="0" presId="urn:microsoft.com/office/officeart/2005/8/layout/venn2"/>
    <dgm:cxn modelId="{5D1C673C-5DBE-45A3-AE73-E991BFBD97B1}" type="presOf" srcId="{D3AD3EA0-F59D-456A-BA9D-A42AB3C9DBE9}" destId="{B5FDCB16-3A5D-4846-BEBA-ABACC6CC8FC4}" srcOrd="0" destOrd="0" presId="urn:microsoft.com/office/officeart/2005/8/layout/venn2"/>
    <dgm:cxn modelId="{74CAE605-A456-42B3-B709-4E4430719632}" type="presOf" srcId="{B4AA8A35-E72E-41EB-AF14-D3E4EADF6578}" destId="{2CCED44C-93A4-4165-9C87-BA86400189D9}" srcOrd="1" destOrd="0" presId="urn:microsoft.com/office/officeart/2005/8/layout/venn2"/>
    <dgm:cxn modelId="{383CE08A-65BC-4DB5-8D12-1E5DDE78C436}" srcId="{AC32DDD7-2556-4EA4-87BA-1A56BF094A4A}" destId="{D3AD3EA0-F59D-456A-BA9D-A42AB3C9DBE9}" srcOrd="4" destOrd="0" parTransId="{9B33426D-7862-4057-8B10-219F3A5064C0}" sibTransId="{3EDCE2F3-D6C9-4DA5-8A80-CFE60349526C}"/>
    <dgm:cxn modelId="{1129A22C-9A84-44C9-9A56-8F38C8849775}" type="presOf" srcId="{D3AD3EA0-F59D-456A-BA9D-A42AB3C9DBE9}" destId="{083E5803-C288-4D42-8D21-0019EB08C6BC}" srcOrd="1" destOrd="0" presId="urn:microsoft.com/office/officeart/2005/8/layout/venn2"/>
    <dgm:cxn modelId="{08BAE117-2E19-4795-8C12-9DEDF6303AA3}" type="presOf" srcId="{33FC96C0-E257-4BA0-8B49-B325CCEC33FD}" destId="{CE836B4F-A58D-403F-9AFF-6B644E170F52}" srcOrd="0" destOrd="0" presId="urn:microsoft.com/office/officeart/2005/8/layout/venn2"/>
    <dgm:cxn modelId="{5FE4E583-CCAF-4D1F-800F-38F732F9C45A}" type="presOf" srcId="{F34C1235-754A-4999-A45D-0E0872589EA2}" destId="{9B9F395F-4DFC-4048-BD16-D33849DE9D71}" srcOrd="0" destOrd="0" presId="urn:microsoft.com/office/officeart/2005/8/layout/venn2"/>
    <dgm:cxn modelId="{428A0921-ACCC-462C-8968-251DF951384D}" srcId="{AC32DDD7-2556-4EA4-87BA-1A56BF094A4A}" destId="{B4AA8A35-E72E-41EB-AF14-D3E4EADF6578}" srcOrd="2" destOrd="0" parTransId="{405D61A3-73C6-4BF7-842C-3589B92D13AC}" sibTransId="{87714AC5-AA74-473F-A35C-8DCE9EB1339C}"/>
    <dgm:cxn modelId="{3FB04B34-8354-4EA4-BC6F-C61D97AC406A}" type="presOf" srcId="{2D6CA40C-725B-4291-87B9-3F60430886FB}" destId="{2499FEF8-DE95-4552-A599-645F4969675D}" srcOrd="0" destOrd="0" presId="urn:microsoft.com/office/officeart/2005/8/layout/venn2"/>
    <dgm:cxn modelId="{45A4F052-8F5E-46C1-A81D-06B143EF8B77}" srcId="{AC32DDD7-2556-4EA4-87BA-1A56BF094A4A}" destId="{F34C1235-754A-4999-A45D-0E0872589EA2}" srcOrd="0" destOrd="0" parTransId="{608C613F-A4C3-43ED-BCD4-00C0CC159038}" sibTransId="{7D668EAB-A44E-46FE-8B21-7AD2514CD1B6}"/>
    <dgm:cxn modelId="{A587E67B-8263-4FE3-8DE4-A067919AB0C4}" type="presOf" srcId="{F34C1235-754A-4999-A45D-0E0872589EA2}" destId="{25D59582-25EF-4024-8444-6DCC544351DF}" srcOrd="1" destOrd="0" presId="urn:microsoft.com/office/officeart/2005/8/layout/venn2"/>
    <dgm:cxn modelId="{FA14A746-A791-4A5D-B834-E4DF3ED41B58}" type="presOf" srcId="{33FC96C0-E257-4BA0-8B49-B325CCEC33FD}" destId="{A06D75EC-37A4-4D5F-B9FE-02482A73B99D}" srcOrd="1" destOrd="0" presId="urn:microsoft.com/office/officeart/2005/8/layout/venn2"/>
    <dgm:cxn modelId="{734A6DC9-A9FE-485F-8E6A-C9177ACAECCE}" srcId="{AC32DDD7-2556-4EA4-87BA-1A56BF094A4A}" destId="{2D6CA40C-725B-4291-87B9-3F60430886FB}" srcOrd="3" destOrd="0" parTransId="{FA3A73C8-7824-4487-ABEE-5DC6E965B4A9}" sibTransId="{E79A94C4-C847-4D53-BA1B-C146B0792A30}"/>
    <dgm:cxn modelId="{945A8E51-86EF-4F10-B4FC-5106A7B35177}" type="presOf" srcId="{AC32DDD7-2556-4EA4-87BA-1A56BF094A4A}" destId="{217F9F27-EF6F-4ECC-9566-6BC69E6B7BB1}" srcOrd="0" destOrd="0" presId="urn:microsoft.com/office/officeart/2005/8/layout/venn2"/>
    <dgm:cxn modelId="{ADDE858F-BD93-424A-A8D4-6CF6B7A9F894}" type="presOf" srcId="{2D6CA40C-725B-4291-87B9-3F60430886FB}" destId="{B3FB636C-1A54-44E6-A61B-3602F2793041}" srcOrd="1" destOrd="0" presId="urn:microsoft.com/office/officeart/2005/8/layout/venn2"/>
    <dgm:cxn modelId="{0CF9A16E-E6A4-473A-B906-CF1CE031F022}" srcId="{AC32DDD7-2556-4EA4-87BA-1A56BF094A4A}" destId="{33FC96C0-E257-4BA0-8B49-B325CCEC33FD}" srcOrd="1" destOrd="0" parTransId="{513890BF-43D7-4DFF-97EF-0F20F9304CCF}" sibTransId="{00CB0064-FB0D-4789-9D43-79974181CCD6}"/>
    <dgm:cxn modelId="{6AE1F13B-A76C-4E0A-88DA-C775B8F82402}" type="presParOf" srcId="{217F9F27-EF6F-4ECC-9566-6BC69E6B7BB1}" destId="{909D39DD-4E25-4133-AC7B-75CF5F42C16C}" srcOrd="0" destOrd="0" presId="urn:microsoft.com/office/officeart/2005/8/layout/venn2"/>
    <dgm:cxn modelId="{5533AECE-0C51-4CA3-B250-E0340CC41F66}" type="presParOf" srcId="{909D39DD-4E25-4133-AC7B-75CF5F42C16C}" destId="{9B9F395F-4DFC-4048-BD16-D33849DE9D71}" srcOrd="0" destOrd="0" presId="urn:microsoft.com/office/officeart/2005/8/layout/venn2"/>
    <dgm:cxn modelId="{66585197-DF11-48A9-8D20-61FB5C10DE7A}" type="presParOf" srcId="{909D39DD-4E25-4133-AC7B-75CF5F42C16C}" destId="{25D59582-25EF-4024-8444-6DCC544351DF}" srcOrd="1" destOrd="0" presId="urn:microsoft.com/office/officeart/2005/8/layout/venn2"/>
    <dgm:cxn modelId="{F7ECB82B-A8C6-44E9-97DB-ACB64E2B98FB}" type="presParOf" srcId="{217F9F27-EF6F-4ECC-9566-6BC69E6B7BB1}" destId="{1C0ADE8F-037B-4522-86C4-75D46CB1BA6B}" srcOrd="1" destOrd="0" presId="urn:microsoft.com/office/officeart/2005/8/layout/venn2"/>
    <dgm:cxn modelId="{665E1B68-1487-49D9-9FB0-0772537A08EF}" type="presParOf" srcId="{1C0ADE8F-037B-4522-86C4-75D46CB1BA6B}" destId="{CE836B4F-A58D-403F-9AFF-6B644E170F52}" srcOrd="0" destOrd="0" presId="urn:microsoft.com/office/officeart/2005/8/layout/venn2"/>
    <dgm:cxn modelId="{1A64846C-3A98-4E68-A7BF-0DF770B683D2}" type="presParOf" srcId="{1C0ADE8F-037B-4522-86C4-75D46CB1BA6B}" destId="{A06D75EC-37A4-4D5F-B9FE-02482A73B99D}" srcOrd="1" destOrd="0" presId="urn:microsoft.com/office/officeart/2005/8/layout/venn2"/>
    <dgm:cxn modelId="{2F3A8836-9007-487E-A0CC-BD44B16A6BE3}" type="presParOf" srcId="{217F9F27-EF6F-4ECC-9566-6BC69E6B7BB1}" destId="{84B8F14B-1956-4617-BFD9-84E08BB5BA0A}" srcOrd="2" destOrd="0" presId="urn:microsoft.com/office/officeart/2005/8/layout/venn2"/>
    <dgm:cxn modelId="{D372466B-018B-40C8-84A5-B1B60700C5B2}" type="presParOf" srcId="{84B8F14B-1956-4617-BFD9-84E08BB5BA0A}" destId="{A124AB66-B737-4615-8B4D-4FC3DA8C55EE}" srcOrd="0" destOrd="0" presId="urn:microsoft.com/office/officeart/2005/8/layout/venn2"/>
    <dgm:cxn modelId="{063CB2CB-314A-439E-B133-954BF2EB8439}" type="presParOf" srcId="{84B8F14B-1956-4617-BFD9-84E08BB5BA0A}" destId="{2CCED44C-93A4-4165-9C87-BA86400189D9}" srcOrd="1" destOrd="0" presId="urn:microsoft.com/office/officeart/2005/8/layout/venn2"/>
    <dgm:cxn modelId="{F74A0001-02F0-4DB4-A8EB-5090A5531454}" type="presParOf" srcId="{217F9F27-EF6F-4ECC-9566-6BC69E6B7BB1}" destId="{CC9AE5A7-CCAC-4D6B-8F5C-D748EB82ED07}" srcOrd="3" destOrd="0" presId="urn:microsoft.com/office/officeart/2005/8/layout/venn2"/>
    <dgm:cxn modelId="{F1620570-0092-45EF-A491-0292B3A7663E}" type="presParOf" srcId="{CC9AE5A7-CCAC-4D6B-8F5C-D748EB82ED07}" destId="{2499FEF8-DE95-4552-A599-645F4969675D}" srcOrd="0" destOrd="0" presId="urn:microsoft.com/office/officeart/2005/8/layout/venn2"/>
    <dgm:cxn modelId="{D80861F2-965F-42F6-A368-E9A2921E0320}" type="presParOf" srcId="{CC9AE5A7-CCAC-4D6B-8F5C-D748EB82ED07}" destId="{B3FB636C-1A54-44E6-A61B-3602F2793041}" srcOrd="1" destOrd="0" presId="urn:microsoft.com/office/officeart/2005/8/layout/venn2"/>
    <dgm:cxn modelId="{9A93AFDE-6EC9-4080-9E8A-C51BDCB761BC}" type="presParOf" srcId="{217F9F27-EF6F-4ECC-9566-6BC69E6B7BB1}" destId="{BB36A523-9489-46EF-8504-2A6680F16992}" srcOrd="4" destOrd="0" presId="urn:microsoft.com/office/officeart/2005/8/layout/venn2"/>
    <dgm:cxn modelId="{A6030960-0A45-476A-AB6B-3B249989E2AD}" type="presParOf" srcId="{BB36A523-9489-46EF-8504-2A6680F16992}" destId="{B5FDCB16-3A5D-4846-BEBA-ABACC6CC8FC4}" srcOrd="0" destOrd="0" presId="urn:microsoft.com/office/officeart/2005/8/layout/venn2"/>
    <dgm:cxn modelId="{6A58210C-E076-403C-A8C3-6F6E9FD3F98D}" type="presParOf" srcId="{BB36A523-9489-46EF-8504-2A6680F16992}" destId="{083E5803-C288-4D42-8D21-0019EB08C6BC}" srcOrd="1" destOrd="0" presId="urn:microsoft.com/office/officeart/2005/8/layout/ven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9F395F-4DFC-4048-BD16-D33849DE9D71}">
      <dsp:nvSpPr>
        <dsp:cNvPr id="0" name=""/>
        <dsp:cNvSpPr/>
      </dsp:nvSpPr>
      <dsp:spPr>
        <a:xfrm>
          <a:off x="209549" y="0"/>
          <a:ext cx="3200400" cy="32004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da-DK" sz="1000" kern="1200"/>
            <a:t>Environment</a:t>
          </a:r>
        </a:p>
      </dsp:txBody>
      <dsp:txXfrm>
        <a:off x="1209674" y="160020"/>
        <a:ext cx="1200150" cy="320040"/>
      </dsp:txXfrm>
    </dsp:sp>
    <dsp:sp modelId="{CE836B4F-A58D-403F-9AFF-6B644E170F52}">
      <dsp:nvSpPr>
        <dsp:cNvPr id="0" name=""/>
        <dsp:cNvSpPr/>
      </dsp:nvSpPr>
      <dsp:spPr>
        <a:xfrm>
          <a:off x="449579" y="480059"/>
          <a:ext cx="2720340" cy="27203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da-DK" sz="1000" kern="1200"/>
            <a:t>(D)IP</a:t>
          </a:r>
        </a:p>
      </dsp:txBody>
      <dsp:txXfrm>
        <a:off x="1223176" y="636479"/>
        <a:ext cx="1173146" cy="312839"/>
      </dsp:txXfrm>
    </dsp:sp>
    <dsp:sp modelId="{A124AB66-B737-4615-8B4D-4FC3DA8C55EE}">
      <dsp:nvSpPr>
        <dsp:cNvPr id="0" name=""/>
        <dsp:cNvSpPr/>
      </dsp:nvSpPr>
      <dsp:spPr>
        <a:xfrm>
          <a:off x="689609" y="960119"/>
          <a:ext cx="2240280" cy="22402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da-DK" sz="1000" kern="1200"/>
            <a:t>Container</a:t>
          </a:r>
        </a:p>
      </dsp:txBody>
      <dsp:txXfrm>
        <a:off x="1230077" y="1114699"/>
        <a:ext cx="1159344" cy="309158"/>
      </dsp:txXfrm>
    </dsp:sp>
    <dsp:sp modelId="{2499FEF8-DE95-4552-A599-645F4969675D}">
      <dsp:nvSpPr>
        <dsp:cNvPr id="0" name=""/>
        <dsp:cNvSpPr/>
      </dsp:nvSpPr>
      <dsp:spPr>
        <a:xfrm>
          <a:off x="929639" y="1440179"/>
          <a:ext cx="1760220" cy="17602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da-DK" sz="1000" kern="1200"/>
            <a:t>Metadata</a:t>
          </a:r>
        </a:p>
      </dsp:txBody>
      <dsp:txXfrm>
        <a:off x="1334490" y="1598599"/>
        <a:ext cx="950518" cy="316839"/>
      </dsp:txXfrm>
    </dsp:sp>
    <dsp:sp modelId="{B5FDCB16-3A5D-4846-BEBA-ABACC6CC8FC4}">
      <dsp:nvSpPr>
        <dsp:cNvPr id="0" name=""/>
        <dsp:cNvSpPr/>
      </dsp:nvSpPr>
      <dsp:spPr>
        <a:xfrm>
          <a:off x="1169669" y="1920240"/>
          <a:ext cx="1280160" cy="12801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da-DK" sz="1000" kern="1200"/>
            <a:t>Data</a:t>
          </a:r>
        </a:p>
      </dsp:txBody>
      <dsp:txXfrm>
        <a:off x="1357144" y="2240280"/>
        <a:ext cx="905209" cy="64008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E6EAD9-3A4E-4441-9315-959D9B337C0A}" type="datetimeFigureOut">
              <a:rPr lang="hu-HU" smtClean="0"/>
              <a:pPr/>
              <a:t>2014.12.05.</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A338C4-DEAE-4AF3-A729-C7327C20F429}" type="slidenum">
              <a:rPr lang="hu-HU" smtClean="0"/>
              <a:pPr/>
              <a:t>‹N›</a:t>
            </a:fld>
            <a:endParaRPr lang="hu-HU"/>
          </a:p>
        </p:txBody>
      </p:sp>
    </p:spTree>
    <p:extLst>
      <p:ext uri="{BB962C8B-B14F-4D97-AF65-F5344CB8AC3E}">
        <p14:creationId xmlns:p14="http://schemas.microsoft.com/office/powerpoint/2010/main" xmlns="" val="3176742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13A338C4-DEAE-4AF3-A729-C7327C20F429}" type="slidenum">
              <a:rPr lang="hu-HU" smtClean="0"/>
              <a:pPr/>
              <a:t>1</a:t>
            </a:fld>
            <a:endParaRPr lang="hu-HU"/>
          </a:p>
        </p:txBody>
      </p:sp>
    </p:spTree>
    <p:extLst>
      <p:ext uri="{BB962C8B-B14F-4D97-AF65-F5344CB8AC3E}">
        <p14:creationId xmlns:p14="http://schemas.microsoft.com/office/powerpoint/2010/main" xmlns="" val="3193480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mtClean="0">
                <a:solidFill>
                  <a:srgbClr val="FF0000"/>
                </a:solidFill>
              </a:rPr>
              <a:t>Event in general 7th Triennial event in the row.</a:t>
            </a:r>
          </a:p>
          <a:p>
            <a:endParaRPr lang="hu-HU">
              <a:solidFill>
                <a:srgbClr val="FF0000"/>
              </a:solidFill>
            </a:endParaRPr>
          </a:p>
          <a:p>
            <a:r>
              <a:rPr lang="hu-HU" smtClean="0">
                <a:solidFill>
                  <a:srgbClr val="FF0000"/>
                </a:solidFill>
              </a:rPr>
              <a:t>Thank all of the major organizerz ICT, José Borbinha, Ricardo Vieira, EC Josephus Schram, Seamus Ross</a:t>
            </a:r>
          </a:p>
          <a:p>
            <a:endParaRPr lang="hu-HU">
              <a:solidFill>
                <a:srgbClr val="FF0000"/>
              </a:solidFill>
            </a:endParaRPr>
          </a:p>
          <a:p>
            <a:r>
              <a:rPr lang="hu-HU" smtClean="0">
                <a:solidFill>
                  <a:srgbClr val="FF0000"/>
                </a:solidFill>
              </a:rPr>
              <a:t>Participants 150</a:t>
            </a:r>
          </a:p>
          <a:p>
            <a:endParaRPr lang="hu-HU">
              <a:solidFill>
                <a:srgbClr val="FF0000"/>
              </a:solidFill>
            </a:endParaRPr>
          </a:p>
          <a:p>
            <a:r>
              <a:rPr lang="hu-HU" smtClean="0">
                <a:solidFill>
                  <a:srgbClr val="FF0000"/>
                </a:solidFill>
              </a:rPr>
              <a:t>1 </a:t>
            </a:r>
            <a:r>
              <a:rPr lang="hu-HU">
                <a:solidFill>
                  <a:srgbClr val="FF0000"/>
                </a:solidFill>
              </a:rPr>
              <a:t>Australia</a:t>
            </a:r>
            <a:r>
              <a:rPr lang="hu-HU" smtClean="0">
                <a:solidFill>
                  <a:srgbClr val="FF0000"/>
                </a:solidFill>
              </a:rPr>
              <a:t> </a:t>
            </a:r>
            <a:r>
              <a:rPr lang="hu-HU"/>
              <a:t>35</a:t>
            </a:r>
            <a:r>
              <a:rPr lang="hu-HU" smtClean="0"/>
              <a:t> </a:t>
            </a:r>
            <a:r>
              <a:rPr lang="hu-HU"/>
              <a:t>Portugal</a:t>
            </a:r>
            <a:r>
              <a:rPr lang="hu-HU" smtClean="0"/>
              <a:t> </a:t>
            </a:r>
            <a:r>
              <a:rPr lang="hu-HU"/>
              <a:t>19</a:t>
            </a:r>
            <a:r>
              <a:rPr lang="hu-HU" smtClean="0"/>
              <a:t> </a:t>
            </a:r>
            <a:r>
              <a:rPr lang="hu-HU"/>
              <a:t>Belgium</a:t>
            </a:r>
            <a:r>
              <a:rPr lang="hu-HU" smtClean="0"/>
              <a:t> </a:t>
            </a:r>
            <a:r>
              <a:rPr lang="hu-HU"/>
              <a:t>16</a:t>
            </a:r>
            <a:r>
              <a:rPr lang="hu-HU" smtClean="0"/>
              <a:t> </a:t>
            </a:r>
            <a:r>
              <a:rPr lang="hu-HU"/>
              <a:t>Norway</a:t>
            </a:r>
            <a:r>
              <a:rPr lang="hu-HU" smtClean="0"/>
              <a:t> </a:t>
            </a:r>
            <a:r>
              <a:rPr lang="hu-HU"/>
              <a:t>10</a:t>
            </a:r>
            <a:r>
              <a:rPr lang="hu-HU" smtClean="0"/>
              <a:t> </a:t>
            </a:r>
            <a:r>
              <a:rPr lang="hu-HU"/>
              <a:t>Estonia</a:t>
            </a:r>
            <a:r>
              <a:rPr lang="hu-HU" smtClean="0"/>
              <a:t> </a:t>
            </a:r>
            <a:r>
              <a:rPr lang="hu-HU"/>
              <a:t>10</a:t>
            </a:r>
            <a:r>
              <a:rPr lang="hu-HU" smtClean="0"/>
              <a:t> </a:t>
            </a:r>
            <a:r>
              <a:rPr lang="hu-HU"/>
              <a:t>United Kingdom</a:t>
            </a:r>
            <a:r>
              <a:rPr lang="hu-HU" smtClean="0"/>
              <a:t> </a:t>
            </a:r>
            <a:r>
              <a:rPr lang="hu-HU"/>
              <a:t>5</a:t>
            </a:r>
            <a:r>
              <a:rPr lang="hu-HU" smtClean="0"/>
              <a:t> </a:t>
            </a:r>
            <a:r>
              <a:rPr lang="hu-HU"/>
              <a:t>Finland</a:t>
            </a:r>
            <a:r>
              <a:rPr lang="hu-HU" smtClean="0"/>
              <a:t> </a:t>
            </a:r>
            <a:r>
              <a:rPr lang="hu-HU"/>
              <a:t>5</a:t>
            </a:r>
            <a:r>
              <a:rPr lang="hu-HU" smtClean="0"/>
              <a:t> </a:t>
            </a:r>
            <a:r>
              <a:rPr lang="hu-HU"/>
              <a:t>France</a:t>
            </a:r>
            <a:r>
              <a:rPr lang="hu-HU" smtClean="0"/>
              <a:t> </a:t>
            </a:r>
            <a:r>
              <a:rPr lang="hu-HU"/>
              <a:t>5</a:t>
            </a:r>
            <a:r>
              <a:rPr lang="hu-HU" smtClean="0"/>
              <a:t> </a:t>
            </a:r>
            <a:r>
              <a:rPr lang="hu-HU"/>
              <a:t>Netherlands</a:t>
            </a:r>
            <a:r>
              <a:rPr lang="hu-HU" smtClean="0"/>
              <a:t> </a:t>
            </a:r>
            <a:r>
              <a:rPr lang="hu-HU"/>
              <a:t>5</a:t>
            </a:r>
            <a:r>
              <a:rPr lang="hu-HU" smtClean="0"/>
              <a:t> </a:t>
            </a:r>
            <a:r>
              <a:rPr lang="hu-HU"/>
              <a:t>Switzerland</a:t>
            </a:r>
            <a:r>
              <a:rPr lang="hu-HU" smtClean="0"/>
              <a:t> </a:t>
            </a:r>
            <a:r>
              <a:rPr lang="hu-HU"/>
              <a:t>4</a:t>
            </a:r>
            <a:r>
              <a:rPr lang="hu-HU" smtClean="0"/>
              <a:t> </a:t>
            </a:r>
            <a:r>
              <a:rPr lang="hu-HU"/>
              <a:t>Lithuania</a:t>
            </a:r>
            <a:r>
              <a:rPr lang="hu-HU" smtClean="0"/>
              <a:t> </a:t>
            </a:r>
            <a:r>
              <a:rPr lang="hu-HU"/>
              <a:t>4</a:t>
            </a:r>
            <a:r>
              <a:rPr lang="hu-HU" smtClean="0"/>
              <a:t> </a:t>
            </a:r>
            <a:r>
              <a:rPr lang="hu-HU"/>
              <a:t>Slovenia</a:t>
            </a:r>
            <a:r>
              <a:rPr lang="hu-HU" smtClean="0"/>
              <a:t> </a:t>
            </a:r>
            <a:r>
              <a:rPr lang="hu-HU"/>
              <a:t>4</a:t>
            </a:r>
            <a:r>
              <a:rPr lang="hu-HU" smtClean="0"/>
              <a:t> </a:t>
            </a:r>
            <a:r>
              <a:rPr lang="hu-HU"/>
              <a:t>Sweden</a:t>
            </a:r>
            <a:r>
              <a:rPr lang="hu-HU" smtClean="0"/>
              <a:t> </a:t>
            </a:r>
            <a:r>
              <a:rPr lang="hu-HU"/>
              <a:t>3</a:t>
            </a:r>
            <a:r>
              <a:rPr lang="hu-HU" smtClean="0"/>
              <a:t> </a:t>
            </a:r>
            <a:r>
              <a:rPr lang="hu-HU"/>
              <a:t>Italy</a:t>
            </a:r>
            <a:r>
              <a:rPr lang="hu-HU" smtClean="0"/>
              <a:t> </a:t>
            </a:r>
            <a:r>
              <a:rPr lang="hu-HU"/>
              <a:t>3</a:t>
            </a:r>
            <a:r>
              <a:rPr lang="hu-HU" smtClean="0"/>
              <a:t> </a:t>
            </a:r>
            <a:r>
              <a:rPr lang="hu-HU"/>
              <a:t>Poland</a:t>
            </a:r>
            <a:r>
              <a:rPr lang="hu-HU" smtClean="0"/>
              <a:t> </a:t>
            </a:r>
            <a:r>
              <a:rPr lang="hu-HU"/>
              <a:t>2</a:t>
            </a:r>
            <a:r>
              <a:rPr lang="hu-HU" smtClean="0"/>
              <a:t> </a:t>
            </a:r>
            <a:r>
              <a:rPr lang="hu-HU"/>
              <a:t>Croatia</a:t>
            </a:r>
            <a:r>
              <a:rPr lang="hu-HU" smtClean="0"/>
              <a:t> </a:t>
            </a:r>
            <a:r>
              <a:rPr lang="hu-HU"/>
              <a:t>2</a:t>
            </a:r>
            <a:r>
              <a:rPr lang="hu-HU" smtClean="0"/>
              <a:t> </a:t>
            </a:r>
            <a:r>
              <a:rPr lang="hu-HU"/>
              <a:t>Czech Republic</a:t>
            </a:r>
            <a:r>
              <a:rPr lang="hu-HU" smtClean="0"/>
              <a:t> </a:t>
            </a:r>
            <a:r>
              <a:rPr lang="hu-HU"/>
              <a:t>2</a:t>
            </a:r>
            <a:r>
              <a:rPr lang="hu-HU" smtClean="0"/>
              <a:t> </a:t>
            </a:r>
            <a:r>
              <a:rPr lang="hu-HU"/>
              <a:t>Germany</a:t>
            </a:r>
            <a:r>
              <a:rPr lang="hu-HU" smtClean="0"/>
              <a:t> </a:t>
            </a:r>
            <a:r>
              <a:rPr lang="hu-HU"/>
              <a:t>2</a:t>
            </a:r>
            <a:r>
              <a:rPr lang="hu-HU" smtClean="0"/>
              <a:t> </a:t>
            </a:r>
            <a:r>
              <a:rPr lang="hu-HU"/>
              <a:t>Latvia</a:t>
            </a:r>
            <a:r>
              <a:rPr lang="hu-HU" smtClean="0"/>
              <a:t> </a:t>
            </a:r>
            <a:r>
              <a:rPr lang="hu-HU">
                <a:solidFill>
                  <a:srgbClr val="FF0000"/>
                </a:solidFill>
              </a:rPr>
              <a:t>2</a:t>
            </a:r>
            <a:r>
              <a:rPr lang="hu-HU" smtClean="0">
                <a:solidFill>
                  <a:srgbClr val="FF0000"/>
                </a:solidFill>
              </a:rPr>
              <a:t> </a:t>
            </a:r>
            <a:r>
              <a:rPr lang="hu-HU">
                <a:solidFill>
                  <a:srgbClr val="FF0000"/>
                </a:solidFill>
              </a:rPr>
              <a:t>Oman</a:t>
            </a:r>
            <a:r>
              <a:rPr lang="hu-HU" smtClean="0">
                <a:solidFill>
                  <a:srgbClr val="FF0000"/>
                </a:solidFill>
              </a:rPr>
              <a:t> </a:t>
            </a:r>
            <a:r>
              <a:rPr lang="hu-HU">
                <a:solidFill>
                  <a:srgbClr val="FF0000"/>
                </a:solidFill>
              </a:rPr>
              <a:t>2</a:t>
            </a:r>
            <a:r>
              <a:rPr lang="hu-HU" smtClean="0">
                <a:solidFill>
                  <a:srgbClr val="FF0000"/>
                </a:solidFill>
              </a:rPr>
              <a:t> </a:t>
            </a:r>
            <a:r>
              <a:rPr lang="hu-HU">
                <a:solidFill>
                  <a:srgbClr val="FF0000"/>
                </a:solidFill>
              </a:rPr>
              <a:t>Saudi Arabia</a:t>
            </a:r>
            <a:r>
              <a:rPr lang="hu-HU" smtClean="0">
                <a:solidFill>
                  <a:srgbClr val="FF0000"/>
                </a:solidFill>
              </a:rPr>
              <a:t> </a:t>
            </a:r>
            <a:r>
              <a:rPr lang="hu-HU">
                <a:solidFill>
                  <a:srgbClr val="FF0000"/>
                </a:solidFill>
              </a:rPr>
              <a:t>2</a:t>
            </a:r>
            <a:r>
              <a:rPr lang="hu-HU" smtClean="0">
                <a:solidFill>
                  <a:srgbClr val="FF0000"/>
                </a:solidFill>
              </a:rPr>
              <a:t> </a:t>
            </a:r>
            <a:r>
              <a:rPr lang="hu-HU">
                <a:solidFill>
                  <a:srgbClr val="FF0000"/>
                </a:solidFill>
              </a:rPr>
              <a:t>United States</a:t>
            </a:r>
            <a:r>
              <a:rPr lang="hu-HU" smtClean="0">
                <a:solidFill>
                  <a:srgbClr val="FF0000"/>
                </a:solidFill>
              </a:rPr>
              <a:t> </a:t>
            </a:r>
            <a:r>
              <a:rPr lang="hu-HU">
                <a:solidFill>
                  <a:srgbClr val="FF0000"/>
                </a:solidFill>
              </a:rPr>
              <a:t>1</a:t>
            </a:r>
            <a:r>
              <a:rPr lang="hu-HU" smtClean="0">
                <a:solidFill>
                  <a:srgbClr val="FF0000"/>
                </a:solidFill>
              </a:rPr>
              <a:t> </a:t>
            </a:r>
            <a:r>
              <a:rPr lang="hu-HU">
                <a:solidFill>
                  <a:srgbClr val="FF0000"/>
                </a:solidFill>
              </a:rPr>
              <a:t>Canada</a:t>
            </a:r>
            <a:r>
              <a:rPr lang="hu-HU" smtClean="0"/>
              <a:t> </a:t>
            </a:r>
            <a:r>
              <a:rPr lang="hu-HU"/>
              <a:t>1</a:t>
            </a:r>
            <a:r>
              <a:rPr lang="hu-HU" smtClean="0"/>
              <a:t> </a:t>
            </a:r>
            <a:r>
              <a:rPr lang="hu-HU"/>
              <a:t>Denmark</a:t>
            </a:r>
            <a:r>
              <a:rPr lang="hu-HU" smtClean="0"/>
              <a:t> </a:t>
            </a:r>
            <a:r>
              <a:rPr lang="hu-HU"/>
              <a:t>1</a:t>
            </a:r>
            <a:r>
              <a:rPr lang="hu-HU" smtClean="0"/>
              <a:t> </a:t>
            </a:r>
            <a:r>
              <a:rPr lang="hu-HU"/>
              <a:t>Hungary</a:t>
            </a:r>
            <a:r>
              <a:rPr lang="hu-HU" smtClean="0"/>
              <a:t> </a:t>
            </a:r>
            <a:r>
              <a:rPr lang="hu-HU">
                <a:solidFill>
                  <a:srgbClr val="FF0000"/>
                </a:solidFill>
              </a:rPr>
              <a:t>1</a:t>
            </a:r>
            <a:r>
              <a:rPr lang="hu-HU" smtClean="0">
                <a:solidFill>
                  <a:srgbClr val="FF0000"/>
                </a:solidFill>
              </a:rPr>
              <a:t> </a:t>
            </a:r>
            <a:r>
              <a:rPr lang="hu-HU">
                <a:solidFill>
                  <a:srgbClr val="FF0000"/>
                </a:solidFill>
              </a:rPr>
              <a:t>New Zealand</a:t>
            </a:r>
            <a:r>
              <a:rPr lang="hu-HU" smtClean="0">
                <a:solidFill>
                  <a:srgbClr val="FF0000"/>
                </a:solidFill>
              </a:rPr>
              <a:t> </a:t>
            </a:r>
            <a:r>
              <a:rPr lang="hu-HU"/>
              <a:t>1</a:t>
            </a:r>
            <a:r>
              <a:rPr lang="hu-HU" smtClean="0"/>
              <a:t> </a:t>
            </a:r>
            <a:r>
              <a:rPr lang="hu-HU"/>
              <a:t>Romania</a:t>
            </a:r>
            <a:r>
              <a:rPr lang="hu-HU" smtClean="0"/>
              <a:t> </a:t>
            </a:r>
            <a:r>
              <a:rPr lang="hu-HU"/>
              <a:t>1</a:t>
            </a:r>
            <a:r>
              <a:rPr lang="hu-HU" smtClean="0"/>
              <a:t> </a:t>
            </a:r>
            <a:r>
              <a:rPr lang="hu-HU"/>
              <a:t>Russia</a:t>
            </a:r>
            <a:r>
              <a:rPr lang="hu-HU" smtClean="0"/>
              <a:t> </a:t>
            </a:r>
            <a:r>
              <a:rPr lang="hu-HU"/>
              <a:t>1</a:t>
            </a:r>
            <a:r>
              <a:rPr lang="hu-HU" smtClean="0"/>
              <a:t> </a:t>
            </a:r>
            <a:r>
              <a:rPr lang="hu-HU"/>
              <a:t>Spain</a:t>
            </a:r>
            <a:r>
              <a:rPr lang="hu-HU" smtClean="0"/>
              <a:t> </a:t>
            </a:r>
            <a:r>
              <a:rPr lang="hu-HU"/>
              <a:t>150</a:t>
            </a:r>
            <a:r>
              <a:rPr lang="hu-HU" smtClean="0"/>
              <a:t> Total</a:t>
            </a:r>
          </a:p>
          <a:p>
            <a:endParaRPr lang="hu-HU"/>
          </a:p>
          <a:p>
            <a:r>
              <a:rPr lang="hu-HU" smtClean="0">
                <a:solidFill>
                  <a:srgbClr val="FF0000"/>
                </a:solidFill>
              </a:rPr>
              <a:t>Topics - </a:t>
            </a:r>
          </a:p>
          <a:p>
            <a:endParaRPr lang="hu-HU" smtClean="0">
              <a:solidFill>
                <a:srgbClr val="FF0000"/>
              </a:solidFill>
            </a:endParaRPr>
          </a:p>
          <a:p>
            <a:r>
              <a:rPr lang="hu-HU" smtClean="0"/>
              <a:t>Data protection</a:t>
            </a:r>
          </a:p>
          <a:p>
            <a:r>
              <a:rPr lang="hu-HU" smtClean="0"/>
              <a:t>Database archiving</a:t>
            </a:r>
          </a:p>
          <a:p>
            <a:r>
              <a:rPr lang="hu-HU" smtClean="0"/>
              <a:t>E-ARK</a:t>
            </a:r>
          </a:p>
          <a:p>
            <a:r>
              <a:rPr lang="hu-HU" smtClean="0"/>
              <a:t>levéltári előadások felsorolása</a:t>
            </a:r>
          </a:p>
          <a:p>
            <a:endParaRPr lang="hu-HU"/>
          </a:p>
          <a:p>
            <a:r>
              <a:rPr lang="hu-HU">
                <a:solidFill>
                  <a:srgbClr val="FF0000"/>
                </a:solidFill>
              </a:rPr>
              <a:t>O</a:t>
            </a:r>
            <a:r>
              <a:rPr lang="hu-HU" smtClean="0">
                <a:solidFill>
                  <a:srgbClr val="FF0000"/>
                </a:solidFill>
              </a:rPr>
              <a:t>utstanding experts, excellent speakers, big names guarantee the usual high level of the event like James Lappin, Raivo Ruusalep, Taavi Kotka, Yvo Volman, Niels Brügger, Guy Stessens</a:t>
            </a:r>
          </a:p>
          <a:p>
            <a:endParaRPr lang="hu-HU"/>
          </a:p>
          <a:p>
            <a:endParaRPr lang="hu-HU"/>
          </a:p>
        </p:txBody>
      </p:sp>
      <p:sp>
        <p:nvSpPr>
          <p:cNvPr id="4" name="Dia számának helye 3"/>
          <p:cNvSpPr>
            <a:spLocks noGrp="1"/>
          </p:cNvSpPr>
          <p:nvPr>
            <p:ph type="sldNum" sz="quarter" idx="10"/>
          </p:nvPr>
        </p:nvSpPr>
        <p:spPr/>
        <p:txBody>
          <a:bodyPr/>
          <a:lstStyle/>
          <a:p>
            <a:fld id="{D7CEA156-DB48-441A-9B15-DEB83FBEEBAD}" type="slidenum">
              <a:rPr lang="hu-HU" smtClean="0"/>
              <a:pPr/>
              <a:t>10</a:t>
            </a:fld>
            <a:endParaRPr lang="hu-HU"/>
          </a:p>
        </p:txBody>
      </p:sp>
    </p:spTree>
    <p:extLst>
      <p:ext uri="{BB962C8B-B14F-4D97-AF65-F5344CB8AC3E}">
        <p14:creationId xmlns:p14="http://schemas.microsoft.com/office/powerpoint/2010/main" xmlns="" val="1191671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13A338C4-DEAE-4AF3-A729-C7327C20F429}" type="slidenum">
              <a:rPr lang="hu-HU" smtClean="0"/>
              <a:pPr/>
              <a:t>11</a:t>
            </a:fld>
            <a:endParaRPr lang="hu-HU"/>
          </a:p>
        </p:txBody>
      </p:sp>
    </p:spTree>
    <p:extLst>
      <p:ext uri="{BB962C8B-B14F-4D97-AF65-F5344CB8AC3E}">
        <p14:creationId xmlns:p14="http://schemas.microsoft.com/office/powerpoint/2010/main" xmlns="" val="1031280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13A338C4-DEAE-4AF3-A729-C7327C20F429}" type="slidenum">
              <a:rPr lang="hu-HU" smtClean="0"/>
              <a:pPr/>
              <a:t>2</a:t>
            </a:fld>
            <a:endParaRPr lang="hu-HU"/>
          </a:p>
        </p:txBody>
      </p:sp>
    </p:spTree>
    <p:extLst>
      <p:ext uri="{BB962C8B-B14F-4D97-AF65-F5344CB8AC3E}">
        <p14:creationId xmlns:p14="http://schemas.microsoft.com/office/powerpoint/2010/main" xmlns="" val="3128348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mtClean="0"/>
              <a:t>There are new faces around the table</a:t>
            </a:r>
          </a:p>
          <a:p>
            <a:r>
              <a:rPr lang="hu-HU" smtClean="0"/>
              <a:t>Very short introduction</a:t>
            </a:r>
          </a:p>
          <a:p>
            <a:r>
              <a:rPr lang="hu-HU" smtClean="0"/>
              <a:t>Athens celebration</a:t>
            </a:r>
          </a:p>
          <a:p>
            <a:r>
              <a:rPr lang="hu-HU" smtClean="0"/>
              <a:t>We are not only celebrated, but worked in Athens</a:t>
            </a:r>
          </a:p>
          <a:p>
            <a:r>
              <a:rPr lang="hu-HU" smtClean="0"/>
              <a:t>An exceptionally good composition of the EC</a:t>
            </a:r>
          </a:p>
          <a:p>
            <a:pPr marL="171450" indent="-171450">
              <a:buFontTx/>
              <a:buChar char="-"/>
            </a:pPr>
            <a:r>
              <a:rPr lang="hu-HU" smtClean="0"/>
              <a:t>RSD, GIMMAL, PRESERVICA, SP</a:t>
            </a:r>
          </a:p>
          <a:p>
            <a:pPr marL="171450" indent="-171450">
              <a:buFontTx/>
              <a:buChar char="-"/>
            </a:pPr>
            <a:r>
              <a:rPr lang="hu-HU" smtClean="0"/>
              <a:t>MECD, ARS, NAH,</a:t>
            </a:r>
          </a:p>
          <a:p>
            <a:pPr marL="171450" indent="-171450">
              <a:buFontTx/>
              <a:buChar char="-"/>
            </a:pPr>
            <a:r>
              <a:rPr lang="hu-HU" smtClean="0"/>
              <a:t>IST, UPHEC</a:t>
            </a:r>
          </a:p>
          <a:p>
            <a:r>
              <a:rPr lang="hu-HU" smtClean="0"/>
              <a:t>Now DLM management is very well representedn, with a good balance of companies</a:t>
            </a:r>
          </a:p>
          <a:p>
            <a:endParaRPr lang="hu-HU" smtClean="0"/>
          </a:p>
          <a:p>
            <a:r>
              <a:rPr lang="hu-HU" smtClean="0"/>
              <a:t>In Copenhagen we </a:t>
            </a:r>
          </a:p>
          <a:p>
            <a:r>
              <a:rPr lang="hu-HU" smtClean="0"/>
              <a:t>There are ups and downs and we </a:t>
            </a:r>
          </a:p>
          <a:p>
            <a:endParaRPr lang="hu-HU"/>
          </a:p>
          <a:p>
            <a:r>
              <a:rPr lang="hu-HU" smtClean="0"/>
              <a:t>Information Governance</a:t>
            </a:r>
          </a:p>
          <a:p>
            <a:r>
              <a:rPr lang="hu-HU" smtClean="0"/>
              <a:t>There are</a:t>
            </a:r>
          </a:p>
          <a:p>
            <a:r>
              <a:rPr lang="hu-HU" smtClean="0"/>
              <a:t>Knowledge exchange which field? Digital archives</a:t>
            </a:r>
          </a:p>
          <a:p>
            <a:r>
              <a:rPr lang="hu-HU" smtClean="0"/>
              <a:t>For this E-ARK is an extremely iportant instrument</a:t>
            </a:r>
            <a:endParaRPr lang="hu-HU"/>
          </a:p>
        </p:txBody>
      </p:sp>
      <p:sp>
        <p:nvSpPr>
          <p:cNvPr id="4" name="Dia számának helye 3"/>
          <p:cNvSpPr>
            <a:spLocks noGrp="1"/>
          </p:cNvSpPr>
          <p:nvPr>
            <p:ph type="sldNum" sz="quarter" idx="10"/>
          </p:nvPr>
        </p:nvSpPr>
        <p:spPr/>
        <p:txBody>
          <a:bodyPr/>
          <a:lstStyle/>
          <a:p>
            <a:fld id="{D7CEA156-DB48-441A-9B15-DEB83FBEEBAD}" type="slidenum">
              <a:rPr lang="hu-HU" smtClean="0"/>
              <a:pPr/>
              <a:t>3</a:t>
            </a:fld>
            <a:endParaRPr lang="hu-HU"/>
          </a:p>
        </p:txBody>
      </p:sp>
    </p:spTree>
    <p:extLst>
      <p:ext uri="{BB962C8B-B14F-4D97-AF65-F5344CB8AC3E}">
        <p14:creationId xmlns:p14="http://schemas.microsoft.com/office/powerpoint/2010/main" xmlns="" val="2566952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a:t>MoReq 2010 was initially published as a standard in 2010, but the process of creating the test scripts to certify vendors against the standard was never quite finalized.  As a result, after four years, there have been no vendors certified and there is no current path to completion.  Additionally, there have been several market and technology developments in the last few years.  The authors volunteered to solicit opinions and volunteers and develop an approach to resuscitate the MoReq 2010 standards and certification process for the DLM Forum.</a:t>
            </a:r>
            <a:endParaRPr lang="hu-HU"/>
          </a:p>
        </p:txBody>
      </p:sp>
      <p:sp>
        <p:nvSpPr>
          <p:cNvPr id="4" name="Dia számának helye 3"/>
          <p:cNvSpPr>
            <a:spLocks noGrp="1"/>
          </p:cNvSpPr>
          <p:nvPr>
            <p:ph type="sldNum" sz="quarter" idx="10"/>
          </p:nvPr>
        </p:nvSpPr>
        <p:spPr/>
        <p:txBody>
          <a:bodyPr/>
          <a:lstStyle/>
          <a:p>
            <a:fld id="{D7CEA156-DB48-441A-9B15-DEB83FBEEBAD}" type="slidenum">
              <a:rPr lang="hu-HU" smtClean="0"/>
              <a:pPr/>
              <a:t>4</a:t>
            </a:fld>
            <a:endParaRPr lang="hu-HU"/>
          </a:p>
        </p:txBody>
      </p:sp>
    </p:spTree>
    <p:extLst>
      <p:ext uri="{BB962C8B-B14F-4D97-AF65-F5344CB8AC3E}">
        <p14:creationId xmlns:p14="http://schemas.microsoft.com/office/powerpoint/2010/main" xmlns="" val="2508764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mtClean="0"/>
              <a:t>General introduction</a:t>
            </a:r>
          </a:p>
          <a:p>
            <a:endParaRPr lang="hu-HU" smtClean="0"/>
          </a:p>
          <a:p>
            <a:r>
              <a:rPr lang="hu-HU" smtClean="0"/>
              <a:t>Second phase</a:t>
            </a:r>
            <a:endParaRPr lang="hu-HU"/>
          </a:p>
          <a:p>
            <a:endParaRPr lang="hu-HU"/>
          </a:p>
          <a:p>
            <a:r>
              <a:rPr lang="hu-HU" smtClean="0"/>
              <a:t>In August, the preliminary phase was over, and the between M7 and M15, September and next May the most intensive period with the most important products is coming</a:t>
            </a:r>
          </a:p>
          <a:p>
            <a:endParaRPr lang="hu-HU"/>
          </a:p>
          <a:p>
            <a:r>
              <a:rPr lang="hu-HU" smtClean="0"/>
              <a:t>SIP/AIP/DIP first draft next February, May final and August we publish the first tools use the new specifications.</a:t>
            </a:r>
          </a:p>
          <a:p>
            <a:endParaRPr lang="hu-HU"/>
          </a:p>
          <a:p>
            <a:r>
              <a:rPr lang="hu-HU" smtClean="0"/>
              <a:t>A couple of words about these products.</a:t>
            </a:r>
            <a:endParaRPr lang="hu-HU"/>
          </a:p>
        </p:txBody>
      </p:sp>
      <p:sp>
        <p:nvSpPr>
          <p:cNvPr id="4" name="Dia számának helye 3"/>
          <p:cNvSpPr>
            <a:spLocks noGrp="1"/>
          </p:cNvSpPr>
          <p:nvPr>
            <p:ph type="sldNum" sz="quarter" idx="10"/>
          </p:nvPr>
        </p:nvSpPr>
        <p:spPr/>
        <p:txBody>
          <a:bodyPr/>
          <a:lstStyle/>
          <a:p>
            <a:fld id="{D7CEA156-DB48-441A-9B15-DEB83FBEEBAD}" type="slidenum">
              <a:rPr lang="hu-HU" smtClean="0"/>
              <a:pPr/>
              <a:t>5</a:t>
            </a:fld>
            <a:endParaRPr lang="hu-HU"/>
          </a:p>
        </p:txBody>
      </p:sp>
    </p:spTree>
    <p:extLst>
      <p:ext uri="{BB962C8B-B14F-4D97-AF65-F5344CB8AC3E}">
        <p14:creationId xmlns:p14="http://schemas.microsoft.com/office/powerpoint/2010/main" xmlns="" val="2997808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mtClean="0"/>
              <a:t>The most painful part for the archives, because record creators tend to transfer records in diverse way, with poor metadata, breaching the regulations, and archives feel responsibility even for the badly prepared records.</a:t>
            </a:r>
          </a:p>
          <a:p>
            <a:endParaRPr lang="hu-HU"/>
          </a:p>
          <a:p>
            <a:r>
              <a:rPr lang="hu-HU" smtClean="0"/>
              <a:t>This is the area what the archives struggling with the most.</a:t>
            </a:r>
          </a:p>
          <a:p>
            <a:endParaRPr lang="hu-HU"/>
          </a:p>
          <a:p>
            <a:r>
              <a:rPr lang="hu-HU" smtClean="0"/>
              <a:t>The aim is EARK SIP related activity IS to design a structure which is simple enough and undersandable for major archives’ digital archives systems.</a:t>
            </a:r>
          </a:p>
          <a:p>
            <a:endParaRPr lang="hu-HU"/>
          </a:p>
          <a:p>
            <a:r>
              <a:rPr lang="hu-HU" smtClean="0"/>
              <a:t>activities:</a:t>
            </a:r>
          </a:p>
          <a:p>
            <a:r>
              <a:rPr lang="hu-HU" smtClean="0"/>
              <a:t>analysis of existing SIPs</a:t>
            </a:r>
          </a:p>
          <a:p>
            <a:r>
              <a:rPr lang="hu-HU" smtClean="0"/>
              <a:t>formulate requirements</a:t>
            </a:r>
          </a:p>
          <a:p>
            <a:r>
              <a:rPr lang="hu-HU" smtClean="0"/>
              <a:t>moreq integration</a:t>
            </a:r>
          </a:p>
          <a:p>
            <a:endParaRPr lang="hu-HU"/>
          </a:p>
          <a:p>
            <a:r>
              <a:rPr lang="hu-HU" smtClean="0"/>
              <a:t>first draft specification, final specification next May</a:t>
            </a:r>
          </a:p>
          <a:p>
            <a:endParaRPr lang="hu-HU"/>
          </a:p>
          <a:p>
            <a:endParaRPr lang="hu-HU"/>
          </a:p>
        </p:txBody>
      </p:sp>
      <p:sp>
        <p:nvSpPr>
          <p:cNvPr id="4" name="Dia számának helye 3"/>
          <p:cNvSpPr>
            <a:spLocks noGrp="1"/>
          </p:cNvSpPr>
          <p:nvPr>
            <p:ph type="sldNum" sz="quarter" idx="10"/>
          </p:nvPr>
        </p:nvSpPr>
        <p:spPr/>
        <p:txBody>
          <a:bodyPr/>
          <a:lstStyle/>
          <a:p>
            <a:fld id="{D7CEA156-DB48-441A-9B15-DEB83FBEEBAD}" type="slidenum">
              <a:rPr lang="hu-HU" smtClean="0"/>
              <a:pPr/>
              <a:t>6</a:t>
            </a:fld>
            <a:endParaRPr lang="hu-HU"/>
          </a:p>
        </p:txBody>
      </p:sp>
    </p:spTree>
    <p:extLst>
      <p:ext uri="{BB962C8B-B14F-4D97-AF65-F5344CB8AC3E}">
        <p14:creationId xmlns:p14="http://schemas.microsoft.com/office/powerpoint/2010/main" xmlns="" val="1605816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mtClean="0"/>
              <a:t>There are different forms how archives produce data for users</a:t>
            </a:r>
          </a:p>
          <a:p>
            <a:r>
              <a:rPr lang="hu-HU" smtClean="0"/>
              <a:t>delivery records for individual users,</a:t>
            </a:r>
          </a:p>
          <a:p>
            <a:r>
              <a:rPr lang="hu-HU" smtClean="0"/>
              <a:t>mass records for aggregator services, like APEX</a:t>
            </a:r>
          </a:p>
          <a:p>
            <a:r>
              <a:rPr lang="hu-HU" smtClean="0"/>
              <a:t>transfer for external services – like CENDARI</a:t>
            </a:r>
          </a:p>
          <a:p>
            <a:endParaRPr lang="hu-HU"/>
          </a:p>
          <a:p>
            <a:r>
              <a:rPr lang="hu-HU" smtClean="0"/>
              <a:t>Archives use now their own systems to export and use additional tools to transform data to the target system designed for final use.</a:t>
            </a:r>
          </a:p>
          <a:p>
            <a:endParaRPr lang="hu-HU"/>
          </a:p>
          <a:p>
            <a:r>
              <a:rPr lang="hu-HU" smtClean="0"/>
              <a:t>DIP design is to provide a general interface the archive systems with delivery systems.</a:t>
            </a:r>
          </a:p>
          <a:p>
            <a:endParaRPr lang="hu-HU"/>
          </a:p>
          <a:p>
            <a:r>
              <a:rPr lang="hu-HU" smtClean="0"/>
              <a:t>activities:</a:t>
            </a:r>
          </a:p>
          <a:p>
            <a:r>
              <a:rPr lang="hu-HU" smtClean="0"/>
              <a:t>requirements (examples)</a:t>
            </a:r>
          </a:p>
          <a:p>
            <a:r>
              <a:rPr lang="hu-HU" smtClean="0"/>
              <a:t>standards,</a:t>
            </a:r>
          </a:p>
          <a:p>
            <a:r>
              <a:rPr lang="hu-HU" smtClean="0"/>
              <a:t>workflows</a:t>
            </a:r>
          </a:p>
          <a:p>
            <a:endParaRPr lang="hu-HU"/>
          </a:p>
          <a:p>
            <a:r>
              <a:rPr lang="hu-HU" smtClean="0"/>
              <a:t>Deadlines are the same</a:t>
            </a:r>
            <a:endParaRPr lang="hu-HU"/>
          </a:p>
        </p:txBody>
      </p:sp>
      <p:sp>
        <p:nvSpPr>
          <p:cNvPr id="4" name="Dia számának helye 3"/>
          <p:cNvSpPr>
            <a:spLocks noGrp="1"/>
          </p:cNvSpPr>
          <p:nvPr>
            <p:ph type="sldNum" sz="quarter" idx="10"/>
          </p:nvPr>
        </p:nvSpPr>
        <p:spPr/>
        <p:txBody>
          <a:bodyPr/>
          <a:lstStyle/>
          <a:p>
            <a:fld id="{D7CEA156-DB48-441A-9B15-DEB83FBEEBAD}" type="slidenum">
              <a:rPr lang="hu-HU" smtClean="0"/>
              <a:pPr/>
              <a:t>7</a:t>
            </a:fld>
            <a:endParaRPr lang="hu-HU"/>
          </a:p>
        </p:txBody>
      </p:sp>
    </p:spTree>
    <p:extLst>
      <p:ext uri="{BB962C8B-B14F-4D97-AF65-F5344CB8AC3E}">
        <p14:creationId xmlns:p14="http://schemas.microsoft.com/office/powerpoint/2010/main" xmlns="" val="4252369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mtClean="0"/>
              <a:t>Advanteges...</a:t>
            </a:r>
          </a:p>
          <a:p>
            <a:endParaRPr lang="hu-HU" smtClean="0"/>
          </a:p>
          <a:p>
            <a:r>
              <a:rPr lang="hu-HU" smtClean="0"/>
              <a:t>exact requirements,</a:t>
            </a:r>
          </a:p>
          <a:p>
            <a:r>
              <a:rPr lang="hu-HU" smtClean="0"/>
              <a:t>lingua franca</a:t>
            </a:r>
          </a:p>
          <a:p>
            <a:r>
              <a:rPr lang="hu-HU" smtClean="0"/>
              <a:t>tool recycling</a:t>
            </a:r>
          </a:p>
          <a:p>
            <a:r>
              <a:rPr lang="hu-HU" smtClean="0"/>
              <a:t>bigger market</a:t>
            </a:r>
            <a:endParaRPr lang="hu-HU"/>
          </a:p>
          <a:p>
            <a:endParaRPr lang="hu-HU" smtClean="0"/>
          </a:p>
          <a:p>
            <a:r>
              <a:rPr lang="hu-HU" smtClean="0"/>
              <a:t>...and limits...</a:t>
            </a:r>
          </a:p>
          <a:p>
            <a:r>
              <a:rPr lang="hu-HU" smtClean="0"/>
              <a:t>there are 5 national archives involved in the project NAE, NAN, DNA, ARS, NAH</a:t>
            </a:r>
          </a:p>
          <a:p>
            <a:endParaRPr lang="hu-HU" smtClean="0"/>
          </a:p>
          <a:p>
            <a:r>
              <a:rPr lang="hu-HU" smtClean="0"/>
              <a:t>but...</a:t>
            </a:r>
          </a:p>
          <a:p>
            <a:r>
              <a:rPr lang="hu-HU" smtClean="0"/>
              <a:t>further archives are in the advisory board TNA, France, NANETH and all others are more than welcome,</a:t>
            </a:r>
          </a:p>
          <a:p>
            <a:r>
              <a:rPr lang="hu-HU" smtClean="0"/>
              <a:t>almost each member states can follow the developments through DLM</a:t>
            </a:r>
          </a:p>
          <a:p>
            <a:endParaRPr lang="hu-HU"/>
          </a:p>
          <a:p>
            <a:r>
              <a:rPr lang="hu-HU" smtClean="0"/>
              <a:t>we cannot expect that EARK format will be generally used as an exclusive method of archival transfer and delivery, but an inavoidable and important step to harmonize the business processes of the archives.</a:t>
            </a:r>
            <a:endParaRPr lang="hu-HU"/>
          </a:p>
          <a:p>
            <a:r>
              <a:rPr lang="hu-HU" smtClean="0"/>
              <a:t> </a:t>
            </a:r>
          </a:p>
        </p:txBody>
      </p:sp>
      <p:sp>
        <p:nvSpPr>
          <p:cNvPr id="4" name="Dia számának helye 3"/>
          <p:cNvSpPr>
            <a:spLocks noGrp="1"/>
          </p:cNvSpPr>
          <p:nvPr>
            <p:ph type="sldNum" sz="quarter" idx="10"/>
          </p:nvPr>
        </p:nvSpPr>
        <p:spPr/>
        <p:txBody>
          <a:bodyPr/>
          <a:lstStyle/>
          <a:p>
            <a:fld id="{D7CEA156-DB48-441A-9B15-DEB83FBEEBAD}" type="slidenum">
              <a:rPr lang="hu-HU" smtClean="0"/>
              <a:pPr/>
              <a:t>8</a:t>
            </a:fld>
            <a:endParaRPr lang="hu-HU"/>
          </a:p>
        </p:txBody>
      </p:sp>
    </p:spTree>
    <p:extLst>
      <p:ext uri="{BB962C8B-B14F-4D97-AF65-F5344CB8AC3E}">
        <p14:creationId xmlns:p14="http://schemas.microsoft.com/office/powerpoint/2010/main" xmlns="" val="414799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mtClean="0"/>
              <a:t>AB meetings</a:t>
            </a:r>
          </a:p>
          <a:p>
            <a:endParaRPr lang="hu-HU"/>
          </a:p>
          <a:p>
            <a:r>
              <a:rPr lang="hu-HU" smtClean="0"/>
              <a:t>Three Abs are exists</a:t>
            </a:r>
          </a:p>
          <a:p>
            <a:r>
              <a:rPr lang="hu-HU" smtClean="0"/>
              <a:t>archivists</a:t>
            </a:r>
          </a:p>
          <a:p>
            <a:r>
              <a:rPr lang="hu-HU" smtClean="0"/>
              <a:t>technical</a:t>
            </a:r>
          </a:p>
          <a:p>
            <a:r>
              <a:rPr lang="hu-HU" smtClean="0"/>
              <a:t>governement</a:t>
            </a:r>
          </a:p>
          <a:p>
            <a:endParaRPr lang="hu-HU"/>
          </a:p>
          <a:p>
            <a:r>
              <a:rPr lang="hu-HU" smtClean="0"/>
              <a:t>In the project there is a renewal discussion whether is realistic to provide a common standard to 28 member states and thousands of institutions.</a:t>
            </a:r>
          </a:p>
          <a:p>
            <a:r>
              <a:rPr lang="hu-HU" smtClean="0"/>
              <a:t>Seeing the first concrete steps I am optimistic, we have found a common ground for the pan-european SIP. And it will be usable and working solution for a series of countries and we can make refinements later. Meanwhile it is very important to participate actively in the development, react to the concept and first drafts will be available in the following month, early next year.</a:t>
            </a:r>
          </a:p>
          <a:p>
            <a:endParaRPr lang="hu-HU"/>
          </a:p>
          <a:p>
            <a:r>
              <a:rPr lang="hu-HU" smtClean="0"/>
              <a:t>Public events</a:t>
            </a:r>
          </a:p>
          <a:p>
            <a:endParaRPr lang="hu-HU"/>
          </a:p>
          <a:p>
            <a:r>
              <a:rPr lang="hu-HU" smtClean="0"/>
              <a:t>Apart from AB meetings there are public events for advertizing the outcomes.</a:t>
            </a:r>
          </a:p>
          <a:p>
            <a:r>
              <a:rPr lang="hu-HU" smtClean="0"/>
              <a:t>Major events are DLM MM first in Athens, then Lisbon, next year in Riga.</a:t>
            </a:r>
          </a:p>
          <a:p>
            <a:endParaRPr lang="hu-HU"/>
          </a:p>
          <a:p>
            <a:r>
              <a:rPr lang="hu-HU" smtClean="0"/>
              <a:t>That is about E-ARK. But public events lead us to the next topic. Lisbon is not only about E-ARK</a:t>
            </a:r>
            <a:endParaRPr lang="hu-HU"/>
          </a:p>
        </p:txBody>
      </p:sp>
      <p:sp>
        <p:nvSpPr>
          <p:cNvPr id="4" name="Dia számának helye 3"/>
          <p:cNvSpPr>
            <a:spLocks noGrp="1"/>
          </p:cNvSpPr>
          <p:nvPr>
            <p:ph type="sldNum" sz="quarter" idx="10"/>
          </p:nvPr>
        </p:nvSpPr>
        <p:spPr/>
        <p:txBody>
          <a:bodyPr/>
          <a:lstStyle/>
          <a:p>
            <a:fld id="{D7CEA156-DB48-441A-9B15-DEB83FBEEBAD}" type="slidenum">
              <a:rPr lang="hu-HU" smtClean="0"/>
              <a:pPr/>
              <a:t>9</a:t>
            </a:fld>
            <a:endParaRPr lang="hu-HU"/>
          </a:p>
        </p:txBody>
      </p:sp>
    </p:spTree>
    <p:extLst>
      <p:ext uri="{BB962C8B-B14F-4D97-AF65-F5344CB8AC3E}">
        <p14:creationId xmlns:p14="http://schemas.microsoft.com/office/powerpoint/2010/main" xmlns="" val="424937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5D46397F-AC6B-461C-B73F-317E6E20E2D3}" type="datetimeFigureOut">
              <a:rPr lang="hu-HU" smtClean="0"/>
              <a:pPr/>
              <a:t>2014.12.05.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40967C2-7574-4E4D-B036-A5F18BC41DA2}" type="slidenum">
              <a:rPr lang="hu-HU" smtClean="0"/>
              <a:pPr/>
              <a:t>‹N›</a:t>
            </a:fld>
            <a:endParaRPr lang="hu-HU"/>
          </a:p>
        </p:txBody>
      </p:sp>
    </p:spTree>
    <p:extLst>
      <p:ext uri="{BB962C8B-B14F-4D97-AF65-F5344CB8AC3E}">
        <p14:creationId xmlns:p14="http://schemas.microsoft.com/office/powerpoint/2010/main" xmlns="" val="4010477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5D46397F-AC6B-461C-B73F-317E6E20E2D3}" type="datetimeFigureOut">
              <a:rPr lang="hu-HU" smtClean="0"/>
              <a:pPr/>
              <a:t>2014.12.05.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40967C2-7574-4E4D-B036-A5F18BC41DA2}" type="slidenum">
              <a:rPr lang="hu-HU" smtClean="0"/>
              <a:pPr/>
              <a:t>‹N›</a:t>
            </a:fld>
            <a:endParaRPr lang="hu-HU"/>
          </a:p>
        </p:txBody>
      </p:sp>
    </p:spTree>
    <p:extLst>
      <p:ext uri="{BB962C8B-B14F-4D97-AF65-F5344CB8AC3E}">
        <p14:creationId xmlns:p14="http://schemas.microsoft.com/office/powerpoint/2010/main" xmlns="" val="4156123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5D46397F-AC6B-461C-B73F-317E6E20E2D3}" type="datetimeFigureOut">
              <a:rPr lang="hu-HU" smtClean="0"/>
              <a:pPr/>
              <a:t>2014.12.05.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40967C2-7574-4E4D-B036-A5F18BC41DA2}" type="slidenum">
              <a:rPr lang="hu-HU" smtClean="0"/>
              <a:pPr/>
              <a:t>‹N›</a:t>
            </a:fld>
            <a:endParaRPr lang="hu-HU"/>
          </a:p>
        </p:txBody>
      </p:sp>
    </p:spTree>
    <p:extLst>
      <p:ext uri="{BB962C8B-B14F-4D97-AF65-F5344CB8AC3E}">
        <p14:creationId xmlns:p14="http://schemas.microsoft.com/office/powerpoint/2010/main" xmlns="" val="2131750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itlislai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t-EE" smtClean="0"/>
              <a:t>Klõpsake laadi muutmiseks</a:t>
            </a:r>
            <a:endParaRPr lang="en-US" dirty="0"/>
          </a:p>
        </p:txBody>
      </p:sp>
      <p:sp>
        <p:nvSpPr>
          <p:cNvPr id="5" name="Cím 4"/>
          <p:cNvSpPr>
            <a:spLocks noGrp="1"/>
          </p:cNvSpPr>
          <p:nvPr>
            <p:ph type="title"/>
          </p:nvPr>
        </p:nvSpPr>
        <p:spPr/>
        <p:txBody>
          <a:bodyPr/>
          <a:lstStyle/>
          <a:p>
            <a:r>
              <a:rPr lang="hu-HU" smtClean="0"/>
              <a:t>Mintacím szerkesztése</a:t>
            </a:r>
            <a:endParaRPr lang="hu-HU"/>
          </a:p>
        </p:txBody>
      </p:sp>
      <p:sp>
        <p:nvSpPr>
          <p:cNvPr id="6" name="Dia számának helye 5"/>
          <p:cNvSpPr>
            <a:spLocks noGrp="1"/>
          </p:cNvSpPr>
          <p:nvPr>
            <p:ph type="sldNum" sz="quarter" idx="10"/>
          </p:nvPr>
        </p:nvSpPr>
        <p:spPr/>
        <p:txBody>
          <a:bodyPr/>
          <a:lstStyle/>
          <a:p>
            <a:fld id="{D6236111-65D1-4ED9-83EE-8E0234712190}" type="slidenum">
              <a:rPr lang="en-GB" smtClean="0"/>
              <a:pPr/>
              <a:t>‹N›</a:t>
            </a:fld>
            <a:endParaRPr lang="en-GB"/>
          </a:p>
        </p:txBody>
      </p:sp>
    </p:spTree>
    <p:extLst>
      <p:ext uri="{BB962C8B-B14F-4D97-AF65-F5344CB8AC3E}">
        <p14:creationId xmlns:p14="http://schemas.microsoft.com/office/powerpoint/2010/main" xmlns="" val="842167992"/>
      </p:ext>
    </p:extLst>
  </p:cSld>
  <p:clrMapOvr>
    <a:masterClrMapping/>
  </p:clrMapOvr>
  <mc:AlternateContent xmlns:mc="http://schemas.openxmlformats.org/markup-compatibility/2006">
    <mc:Choice xmlns:p14="http://schemas.microsoft.com/office/powerpoint/2010/main" xmlns="" Requires="p14">
      <p:transition spd="slow" p14:dur="2000">
        <p:push dir="u"/>
      </p:transition>
    </mc:Choice>
    <mc:Fallback>
      <p:transition spd="slow">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5D46397F-AC6B-461C-B73F-317E6E20E2D3}" type="datetimeFigureOut">
              <a:rPr lang="hu-HU" smtClean="0"/>
              <a:pPr/>
              <a:t>2014.12.05.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40967C2-7574-4E4D-B036-A5F18BC41DA2}" type="slidenum">
              <a:rPr lang="hu-HU" smtClean="0"/>
              <a:pPr/>
              <a:t>‹N›</a:t>
            </a:fld>
            <a:endParaRPr lang="hu-HU"/>
          </a:p>
        </p:txBody>
      </p:sp>
    </p:spTree>
    <p:extLst>
      <p:ext uri="{BB962C8B-B14F-4D97-AF65-F5344CB8AC3E}">
        <p14:creationId xmlns:p14="http://schemas.microsoft.com/office/powerpoint/2010/main" xmlns="" val="949930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5D46397F-AC6B-461C-B73F-317E6E20E2D3}" type="datetimeFigureOut">
              <a:rPr lang="hu-HU" smtClean="0"/>
              <a:pPr/>
              <a:t>2014.12.05.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40967C2-7574-4E4D-B036-A5F18BC41DA2}" type="slidenum">
              <a:rPr lang="hu-HU" smtClean="0"/>
              <a:pPr/>
              <a:t>‹N›</a:t>
            </a:fld>
            <a:endParaRPr lang="hu-HU"/>
          </a:p>
        </p:txBody>
      </p:sp>
    </p:spTree>
    <p:extLst>
      <p:ext uri="{BB962C8B-B14F-4D97-AF65-F5344CB8AC3E}">
        <p14:creationId xmlns:p14="http://schemas.microsoft.com/office/powerpoint/2010/main" xmlns="" val="2371693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5D46397F-AC6B-461C-B73F-317E6E20E2D3}" type="datetimeFigureOut">
              <a:rPr lang="hu-HU" smtClean="0"/>
              <a:pPr/>
              <a:t>2014.12.05.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D40967C2-7574-4E4D-B036-A5F18BC41DA2}" type="slidenum">
              <a:rPr lang="hu-HU" smtClean="0"/>
              <a:pPr/>
              <a:t>‹N›</a:t>
            </a:fld>
            <a:endParaRPr lang="hu-HU"/>
          </a:p>
        </p:txBody>
      </p:sp>
    </p:spTree>
    <p:extLst>
      <p:ext uri="{BB962C8B-B14F-4D97-AF65-F5344CB8AC3E}">
        <p14:creationId xmlns:p14="http://schemas.microsoft.com/office/powerpoint/2010/main" xmlns="" val="3088432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5D46397F-AC6B-461C-B73F-317E6E20E2D3}" type="datetimeFigureOut">
              <a:rPr lang="hu-HU" smtClean="0"/>
              <a:pPr/>
              <a:t>2014.12.05.</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D40967C2-7574-4E4D-B036-A5F18BC41DA2}" type="slidenum">
              <a:rPr lang="hu-HU" smtClean="0"/>
              <a:pPr/>
              <a:t>‹N›</a:t>
            </a:fld>
            <a:endParaRPr lang="hu-HU"/>
          </a:p>
        </p:txBody>
      </p:sp>
    </p:spTree>
    <p:extLst>
      <p:ext uri="{BB962C8B-B14F-4D97-AF65-F5344CB8AC3E}">
        <p14:creationId xmlns:p14="http://schemas.microsoft.com/office/powerpoint/2010/main" xmlns="" val="2594484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5D46397F-AC6B-461C-B73F-317E6E20E2D3}" type="datetimeFigureOut">
              <a:rPr lang="hu-HU" smtClean="0"/>
              <a:pPr/>
              <a:t>2014.12.05.</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D40967C2-7574-4E4D-B036-A5F18BC41DA2}" type="slidenum">
              <a:rPr lang="hu-HU" smtClean="0"/>
              <a:pPr/>
              <a:t>‹N›</a:t>
            </a:fld>
            <a:endParaRPr lang="hu-HU"/>
          </a:p>
        </p:txBody>
      </p:sp>
    </p:spTree>
    <p:extLst>
      <p:ext uri="{BB962C8B-B14F-4D97-AF65-F5344CB8AC3E}">
        <p14:creationId xmlns:p14="http://schemas.microsoft.com/office/powerpoint/2010/main" xmlns="" val="3507984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5D46397F-AC6B-461C-B73F-317E6E20E2D3}" type="datetimeFigureOut">
              <a:rPr lang="hu-HU" smtClean="0"/>
              <a:pPr/>
              <a:t>2014.12.05.</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D40967C2-7574-4E4D-B036-A5F18BC41DA2}" type="slidenum">
              <a:rPr lang="hu-HU" smtClean="0"/>
              <a:pPr/>
              <a:t>‹N›</a:t>
            </a:fld>
            <a:endParaRPr lang="hu-HU"/>
          </a:p>
        </p:txBody>
      </p:sp>
    </p:spTree>
    <p:extLst>
      <p:ext uri="{BB962C8B-B14F-4D97-AF65-F5344CB8AC3E}">
        <p14:creationId xmlns:p14="http://schemas.microsoft.com/office/powerpoint/2010/main" xmlns="" val="2766701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5D46397F-AC6B-461C-B73F-317E6E20E2D3}" type="datetimeFigureOut">
              <a:rPr lang="hu-HU" smtClean="0"/>
              <a:pPr/>
              <a:t>2014.12.05.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D40967C2-7574-4E4D-B036-A5F18BC41DA2}" type="slidenum">
              <a:rPr lang="hu-HU" smtClean="0"/>
              <a:pPr/>
              <a:t>‹N›</a:t>
            </a:fld>
            <a:endParaRPr lang="hu-HU"/>
          </a:p>
        </p:txBody>
      </p:sp>
    </p:spTree>
    <p:extLst>
      <p:ext uri="{BB962C8B-B14F-4D97-AF65-F5344CB8AC3E}">
        <p14:creationId xmlns:p14="http://schemas.microsoft.com/office/powerpoint/2010/main" xmlns="" val="425041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5D46397F-AC6B-461C-B73F-317E6E20E2D3}" type="datetimeFigureOut">
              <a:rPr lang="hu-HU" smtClean="0"/>
              <a:pPr/>
              <a:t>2014.12.05.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D40967C2-7574-4E4D-B036-A5F18BC41DA2}" type="slidenum">
              <a:rPr lang="hu-HU" smtClean="0"/>
              <a:pPr/>
              <a:t>‹N›</a:t>
            </a:fld>
            <a:endParaRPr lang="hu-HU"/>
          </a:p>
        </p:txBody>
      </p:sp>
    </p:spTree>
    <p:extLst>
      <p:ext uri="{BB962C8B-B14F-4D97-AF65-F5344CB8AC3E}">
        <p14:creationId xmlns:p14="http://schemas.microsoft.com/office/powerpoint/2010/main" xmlns="" val="171810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46397F-AC6B-461C-B73F-317E6E20E2D3}" type="datetimeFigureOut">
              <a:rPr lang="hu-HU" smtClean="0"/>
              <a:pPr/>
              <a:t>2014.12.05.</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0967C2-7574-4E4D-B036-A5F18BC41DA2}" type="slidenum">
              <a:rPr lang="hu-HU" smtClean="0"/>
              <a:pPr/>
              <a:t>‹N›</a:t>
            </a:fld>
            <a:endParaRPr lang="hu-HU"/>
          </a:p>
        </p:txBody>
      </p:sp>
    </p:spTree>
    <p:extLst>
      <p:ext uri="{BB962C8B-B14F-4D97-AF65-F5344CB8AC3E}">
        <p14:creationId xmlns:p14="http://schemas.microsoft.com/office/powerpoint/2010/main" xmlns="" val="1642311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ipres2014.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dlmlisbon2014.dlmforum.eu/" TargetMode="External"/><Relationship Id="rId4" Type="http://schemas.openxmlformats.org/officeDocument/2006/relationships/hyperlink" Target="http://www.girona.cat/web/ica2014/e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tatic.squarespace.com/static/52d82e53e4b0167bd7637f8a/t/52fec097e4b03a0d7ddc113b/1392427295276/DLM%20at%2020.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66260" y="1586820"/>
            <a:ext cx="3150960" cy="283586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Pealkiri 1"/>
          <p:cNvSpPr>
            <a:spLocks noGrp="1"/>
          </p:cNvSpPr>
          <p:nvPr>
            <p:ph type="ctrTitle"/>
          </p:nvPr>
        </p:nvSpPr>
        <p:spPr>
          <a:xfrm>
            <a:off x="2135560" y="404665"/>
            <a:ext cx="7772400" cy="2243335"/>
          </a:xfrm>
        </p:spPr>
        <p:txBody>
          <a:bodyPr/>
          <a:lstStyle/>
          <a:p>
            <a:r>
              <a:rPr lang="hu-HU" smtClean="0"/>
              <a:t>DLM update</a:t>
            </a:r>
            <a:endParaRPr lang="en-GB" dirty="0"/>
          </a:p>
        </p:txBody>
      </p:sp>
      <p:sp>
        <p:nvSpPr>
          <p:cNvPr id="3" name="Alapealkiri 2"/>
          <p:cNvSpPr>
            <a:spLocks noGrp="1"/>
          </p:cNvSpPr>
          <p:nvPr>
            <p:ph type="subTitle" idx="1"/>
          </p:nvPr>
        </p:nvSpPr>
        <p:spPr>
          <a:xfrm>
            <a:off x="1415480" y="4509120"/>
            <a:ext cx="9252520" cy="2088232"/>
          </a:xfrm>
        </p:spPr>
        <p:txBody>
          <a:bodyPr>
            <a:normAutofit/>
          </a:bodyPr>
          <a:lstStyle/>
          <a:p>
            <a:r>
              <a:rPr lang="et-EE" sz="1800" dirty="0"/>
              <a:t>Zoltán Szatucsek – DLM </a:t>
            </a:r>
            <a:r>
              <a:rPr lang="et-EE" sz="1800" dirty="0" err="1"/>
              <a:t>Forum</a:t>
            </a:r>
            <a:r>
              <a:rPr lang="et-EE" sz="1800" dirty="0"/>
              <a:t>, </a:t>
            </a:r>
            <a:r>
              <a:rPr lang="et-EE" sz="1800" dirty="0" err="1"/>
              <a:t>National</a:t>
            </a:r>
            <a:r>
              <a:rPr lang="et-EE" sz="1800" dirty="0"/>
              <a:t> </a:t>
            </a:r>
            <a:r>
              <a:rPr lang="et-EE" sz="1800" dirty="0" err="1"/>
              <a:t>Archives</a:t>
            </a:r>
            <a:r>
              <a:rPr lang="et-EE" sz="1800" dirty="0"/>
              <a:t> </a:t>
            </a:r>
            <a:r>
              <a:rPr lang="et-EE" sz="1800" dirty="0" err="1"/>
              <a:t>of</a:t>
            </a:r>
            <a:r>
              <a:rPr lang="et-EE" sz="1800" dirty="0"/>
              <a:t> </a:t>
            </a:r>
            <a:r>
              <a:rPr lang="et-EE" sz="1800" dirty="0" err="1"/>
              <a:t>Hungary</a:t>
            </a:r>
            <a:endParaRPr lang="et-EE" sz="1800" dirty="0"/>
          </a:p>
          <a:p>
            <a:r>
              <a:rPr lang="hu-HU" sz="1800" smtClean="0"/>
              <a:t>17th </a:t>
            </a:r>
            <a:r>
              <a:rPr lang="hu-HU" sz="1800" dirty="0"/>
              <a:t>meeting of European </a:t>
            </a:r>
            <a:r>
              <a:rPr lang="hu-HU" sz="1800" dirty="0" err="1"/>
              <a:t>Archives</a:t>
            </a:r>
            <a:r>
              <a:rPr lang="hu-HU" sz="1800" dirty="0"/>
              <a:t> Group</a:t>
            </a:r>
            <a:r>
              <a:rPr lang="hu-HU" sz="1800"/>
              <a:t>, </a:t>
            </a:r>
            <a:r>
              <a:rPr lang="hu-HU" sz="1800" smtClean="0"/>
              <a:t>Turin</a:t>
            </a:r>
            <a:r>
              <a:rPr lang="et-EE" sz="1800" smtClean="0"/>
              <a:t>, </a:t>
            </a:r>
            <a:r>
              <a:rPr lang="hu-HU" sz="1800" smtClean="0"/>
              <a:t>03</a:t>
            </a:r>
            <a:r>
              <a:rPr lang="et-EE" sz="1800" smtClean="0"/>
              <a:t>.</a:t>
            </a:r>
            <a:r>
              <a:rPr lang="hu-HU" sz="1800" smtClean="0"/>
              <a:t>11</a:t>
            </a:r>
            <a:r>
              <a:rPr lang="et-EE" sz="1800" smtClean="0"/>
              <a:t>.201</a:t>
            </a:r>
            <a:r>
              <a:rPr lang="hu-HU" sz="1800" smtClean="0"/>
              <a:t>4</a:t>
            </a:r>
            <a:endParaRPr lang="en-GB" sz="1800" dirty="0"/>
          </a:p>
        </p:txBody>
      </p:sp>
    </p:spTree>
    <p:extLst>
      <p:ext uri="{BB962C8B-B14F-4D97-AF65-F5344CB8AC3E}">
        <p14:creationId xmlns:p14="http://schemas.microsoft.com/office/powerpoint/2010/main" xmlns="" val="1638544659"/>
      </p:ext>
    </p:extLst>
  </p:cSld>
  <p:clrMapOvr>
    <a:masterClrMapping/>
  </p:clrMapOvr>
  <mc:AlternateContent xmlns:mc="http://schemas.openxmlformats.org/markup-compatibility/2006">
    <mc:Choice xmlns:p14="http://schemas.microsoft.com/office/powerpoint/2010/main" xmlns="" Requires="p14">
      <p:transition spd="slow" p14:dur="2000">
        <p:push dir="u"/>
      </p:transition>
    </mc:Choice>
    <mc:Fallback>
      <p:transition spd="slow">
        <p:push dir="u"/>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Lisbon Triennial</a:t>
            </a:r>
            <a:endParaRPr lang="hu-HU"/>
          </a:p>
        </p:txBody>
      </p:sp>
      <p:sp>
        <p:nvSpPr>
          <p:cNvPr id="3" name="Tartalom helye 2"/>
          <p:cNvSpPr>
            <a:spLocks noGrp="1"/>
          </p:cNvSpPr>
          <p:nvPr>
            <p:ph idx="1"/>
          </p:nvPr>
        </p:nvSpPr>
        <p:spPr>
          <a:xfrm>
            <a:off x="6096000" y="2677886"/>
            <a:ext cx="2852020" cy="2850885"/>
          </a:xfrm>
        </p:spPr>
        <p:txBody>
          <a:bodyPr>
            <a:normAutofit/>
          </a:bodyPr>
          <a:lstStyle/>
          <a:p>
            <a:r>
              <a:rPr lang="hu-HU" sz="1800"/>
              <a:t>DLM Forum Triennial Conference, 12-14 November, Lisbon </a:t>
            </a:r>
            <a:endParaRPr lang="hu-HU" sz="1800" smtClean="0"/>
          </a:p>
          <a:p>
            <a:r>
              <a:rPr lang="hu-HU" sz="1800" smtClean="0"/>
              <a:t>150 registration</a:t>
            </a:r>
          </a:p>
          <a:p>
            <a:r>
              <a:rPr lang="hu-HU" sz="1800" smtClean="0"/>
              <a:t>2 major sponsors</a:t>
            </a:r>
          </a:p>
          <a:p>
            <a:r>
              <a:rPr lang="hu-HU" sz="1800" smtClean="0"/>
              <a:t>37 presentations</a:t>
            </a:r>
          </a:p>
        </p:txBody>
      </p:sp>
      <p:graphicFrame>
        <p:nvGraphicFramePr>
          <p:cNvPr id="4" name="Táblázat 3"/>
          <p:cNvGraphicFramePr>
            <a:graphicFrameLocks noGrp="1"/>
          </p:cNvGraphicFramePr>
          <p:nvPr>
            <p:extLst>
              <p:ext uri="{D42A27DB-BD31-4B8C-83A1-F6EECF244321}">
                <p14:modId xmlns:p14="http://schemas.microsoft.com/office/powerpoint/2010/main" xmlns="" val="1543071277"/>
              </p:ext>
            </p:extLst>
          </p:nvPr>
        </p:nvGraphicFramePr>
        <p:xfrm>
          <a:off x="9282791" y="2122715"/>
          <a:ext cx="1681844" cy="2852602"/>
        </p:xfrm>
        <a:graphic>
          <a:graphicData uri="http://schemas.openxmlformats.org/drawingml/2006/table">
            <a:tbl>
              <a:tblPr>
                <a:tableStyleId>{7E9639D4-E3E2-4D34-9284-5A2195B3D0D7}</a:tableStyleId>
              </a:tblPr>
              <a:tblGrid>
                <a:gridCol w="269423"/>
                <a:gridCol w="1412421"/>
              </a:tblGrid>
              <a:tr h="409843">
                <a:tc>
                  <a:txBody>
                    <a:bodyPr/>
                    <a:lstStyle/>
                    <a:p>
                      <a:pPr algn="l" fontAlgn="b"/>
                      <a:r>
                        <a:rPr lang="hu-HU" sz="1400" u="none" strike="noStrike">
                          <a:effectLst/>
                        </a:rPr>
                        <a:t>35</a:t>
                      </a:r>
                      <a:endParaRPr lang="hu-HU" sz="1400" b="0" i="0" u="none" strike="noStrike">
                        <a:effectLst/>
                        <a:latin typeface="Arial" panose="020B0604020202020204" pitchFamily="34" charset="0"/>
                      </a:endParaRPr>
                    </a:p>
                  </a:txBody>
                  <a:tcPr marL="7620" marR="7620" marT="7620" marB="0" anchor="b">
                    <a:lnL w="6350" cap="flat" cmpd="sng" algn="ctr">
                      <a:noFill/>
                      <a:prstDash val="solid"/>
                      <a:miter lim="800000"/>
                    </a:lnL>
                    <a:lnR>
                      <a:noFill/>
                    </a:lnR>
                    <a:lnT w="6350" cap="flat" cmpd="sng" algn="ctr">
                      <a:noFill/>
                      <a:prstDash val="solid"/>
                      <a:miter lim="800000"/>
                    </a:lnT>
                    <a:lnB>
                      <a:noFill/>
                    </a:lnB>
                    <a:lnTlToBr w="12700" cmpd="sng">
                      <a:noFill/>
                      <a:prstDash val="solid"/>
                    </a:lnTlToBr>
                    <a:lnBlToTr w="12700" cmpd="sng">
                      <a:noFill/>
                      <a:prstDash val="solid"/>
                    </a:lnBlToTr>
                  </a:tcPr>
                </a:tc>
                <a:tc>
                  <a:txBody>
                    <a:bodyPr/>
                    <a:lstStyle/>
                    <a:p>
                      <a:pPr algn="l" fontAlgn="b"/>
                      <a:r>
                        <a:rPr lang="hu-HU" sz="1400" u="none" strike="noStrike">
                          <a:effectLst/>
                        </a:rPr>
                        <a:t>Portugal</a:t>
                      </a:r>
                      <a:endParaRPr lang="hu-HU" sz="1400" b="0" i="0" u="none" strike="noStrike">
                        <a:effectLst/>
                        <a:latin typeface="Arial" panose="020B0604020202020204" pitchFamily="34" charset="0"/>
                      </a:endParaRPr>
                    </a:p>
                  </a:txBody>
                  <a:tcPr marL="7620" marR="7620" marT="7620" marB="0" anchor="b">
                    <a:lnL>
                      <a:noFill/>
                    </a:lnL>
                    <a:lnR w="6350" cap="flat" cmpd="sng" algn="ctr">
                      <a:noFill/>
                      <a:prstDash val="solid"/>
                      <a:miter lim="800000"/>
                    </a:lnR>
                    <a:lnT w="6350" cap="flat" cmpd="sng" algn="ctr">
                      <a:noFill/>
                      <a:prstDash val="solid"/>
                      <a:miter lim="800000"/>
                    </a:lnT>
                    <a:lnB>
                      <a:noFill/>
                    </a:lnB>
                    <a:lnTlToBr w="12700" cmpd="sng">
                      <a:noFill/>
                      <a:prstDash val="solid"/>
                    </a:lnTlToBr>
                    <a:lnBlToTr w="12700" cmpd="sng">
                      <a:noFill/>
                      <a:prstDash val="solid"/>
                    </a:lnBlToTr>
                  </a:tcPr>
                </a:tc>
              </a:tr>
              <a:tr h="222069">
                <a:tc>
                  <a:txBody>
                    <a:bodyPr/>
                    <a:lstStyle/>
                    <a:p>
                      <a:pPr algn="l" fontAlgn="b"/>
                      <a:r>
                        <a:rPr lang="hu-HU" sz="1400" u="none" strike="noStrike">
                          <a:effectLst/>
                        </a:rPr>
                        <a:t>19</a:t>
                      </a:r>
                      <a:endParaRPr lang="hu-HU" sz="1400" b="0" i="0" u="none" strike="noStrike">
                        <a:effectLst/>
                        <a:latin typeface="Arial" panose="020B0604020202020204" pitchFamily="34" charset="0"/>
                      </a:endParaRPr>
                    </a:p>
                  </a:txBody>
                  <a:tcPr marL="7620" marR="7620" marT="7620" marB="0" anchor="b">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pPr algn="l" fontAlgn="b"/>
                      <a:r>
                        <a:rPr lang="hu-HU" sz="1400" u="none" strike="noStrike">
                          <a:effectLst/>
                        </a:rPr>
                        <a:t>Belgium</a:t>
                      </a:r>
                      <a:endParaRPr lang="hu-HU" sz="1400" b="0" i="0" u="none" strike="noStrike">
                        <a:effectLst/>
                        <a:latin typeface="Arial" panose="020B0604020202020204" pitchFamily="34" charset="0"/>
                      </a:endParaRPr>
                    </a:p>
                  </a:txBody>
                  <a:tcPr marL="7620" marR="7620" marT="7620" marB="0" anchor="b">
                    <a:lnL>
                      <a:noFill/>
                    </a:lnL>
                    <a:lnR w="6350" cap="flat" cmpd="sng" algn="ctr">
                      <a:noFill/>
                      <a:prstDash val="solid"/>
                      <a:miter lim="800000"/>
                    </a:lnR>
                    <a:lnT>
                      <a:noFill/>
                    </a:lnT>
                    <a:lnB>
                      <a:noFill/>
                    </a:lnB>
                    <a:lnTlToBr w="12700" cmpd="sng">
                      <a:noFill/>
                      <a:prstDash val="solid"/>
                    </a:lnTlToBr>
                    <a:lnBlToTr w="12700" cmpd="sng">
                      <a:noFill/>
                      <a:prstDash val="solid"/>
                    </a:lnBlToTr>
                  </a:tcPr>
                </a:tc>
              </a:tr>
              <a:tr h="222069">
                <a:tc>
                  <a:txBody>
                    <a:bodyPr/>
                    <a:lstStyle/>
                    <a:p>
                      <a:pPr algn="l" fontAlgn="b"/>
                      <a:r>
                        <a:rPr lang="hu-HU" sz="1400" u="none" strike="noStrike">
                          <a:effectLst/>
                        </a:rPr>
                        <a:t>16</a:t>
                      </a:r>
                      <a:endParaRPr lang="hu-HU" sz="1400" b="0" i="0" u="none" strike="noStrike">
                        <a:effectLst/>
                        <a:latin typeface="Arial" panose="020B0604020202020204" pitchFamily="34" charset="0"/>
                      </a:endParaRPr>
                    </a:p>
                  </a:txBody>
                  <a:tcPr marL="7620" marR="7620" marT="7620" marB="0" anchor="b">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pPr algn="l" fontAlgn="b"/>
                      <a:r>
                        <a:rPr lang="hu-HU" sz="1400" u="none" strike="noStrike">
                          <a:effectLst/>
                        </a:rPr>
                        <a:t>Norway</a:t>
                      </a:r>
                      <a:endParaRPr lang="hu-HU" sz="1400" b="0" i="0" u="none" strike="noStrike">
                        <a:effectLst/>
                        <a:latin typeface="Arial" panose="020B0604020202020204" pitchFamily="34" charset="0"/>
                      </a:endParaRPr>
                    </a:p>
                  </a:txBody>
                  <a:tcPr marL="7620" marR="7620" marT="7620" marB="0" anchor="b">
                    <a:lnL>
                      <a:noFill/>
                    </a:lnL>
                    <a:lnR w="6350" cap="flat" cmpd="sng" algn="ctr">
                      <a:noFill/>
                      <a:prstDash val="solid"/>
                      <a:miter lim="800000"/>
                    </a:lnR>
                    <a:lnT>
                      <a:noFill/>
                    </a:lnT>
                    <a:lnB>
                      <a:noFill/>
                    </a:lnB>
                    <a:lnTlToBr w="12700" cmpd="sng">
                      <a:noFill/>
                      <a:prstDash val="solid"/>
                    </a:lnTlToBr>
                    <a:lnBlToTr w="12700" cmpd="sng">
                      <a:noFill/>
                      <a:prstDash val="solid"/>
                    </a:lnBlToTr>
                  </a:tcPr>
                </a:tc>
              </a:tr>
              <a:tr h="222069">
                <a:tc>
                  <a:txBody>
                    <a:bodyPr/>
                    <a:lstStyle/>
                    <a:p>
                      <a:pPr algn="l" fontAlgn="b"/>
                      <a:r>
                        <a:rPr lang="hu-HU" sz="1400" u="none" strike="noStrike">
                          <a:effectLst/>
                        </a:rPr>
                        <a:t>10</a:t>
                      </a:r>
                      <a:endParaRPr lang="hu-HU" sz="1400" b="0" i="0" u="none" strike="noStrike">
                        <a:effectLst/>
                        <a:latin typeface="Arial" panose="020B0604020202020204" pitchFamily="34" charset="0"/>
                      </a:endParaRPr>
                    </a:p>
                  </a:txBody>
                  <a:tcPr marL="7620" marR="7620" marT="7620" marB="0" anchor="b">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pPr algn="l" fontAlgn="b"/>
                      <a:r>
                        <a:rPr lang="hu-HU" sz="1400" u="none" strike="noStrike">
                          <a:effectLst/>
                        </a:rPr>
                        <a:t>Estonia</a:t>
                      </a:r>
                      <a:endParaRPr lang="hu-HU" sz="1400" b="0" i="0" u="none" strike="noStrike">
                        <a:effectLst/>
                        <a:latin typeface="Arial" panose="020B0604020202020204" pitchFamily="34" charset="0"/>
                      </a:endParaRPr>
                    </a:p>
                  </a:txBody>
                  <a:tcPr marL="7620" marR="7620" marT="7620" marB="0" anchor="b">
                    <a:lnL>
                      <a:noFill/>
                    </a:lnL>
                    <a:lnR w="6350" cap="flat" cmpd="sng" algn="ctr">
                      <a:noFill/>
                      <a:prstDash val="solid"/>
                      <a:miter lim="800000"/>
                    </a:lnR>
                    <a:lnT>
                      <a:noFill/>
                    </a:lnT>
                    <a:lnB>
                      <a:noFill/>
                    </a:lnB>
                    <a:lnTlToBr w="12700" cmpd="sng">
                      <a:noFill/>
                      <a:prstDash val="solid"/>
                    </a:lnTlToBr>
                    <a:lnBlToTr w="12700" cmpd="sng">
                      <a:noFill/>
                      <a:prstDash val="solid"/>
                    </a:lnBlToTr>
                  </a:tcPr>
                </a:tc>
              </a:tr>
              <a:tr h="222069">
                <a:tc>
                  <a:txBody>
                    <a:bodyPr/>
                    <a:lstStyle/>
                    <a:p>
                      <a:pPr algn="l" fontAlgn="b"/>
                      <a:r>
                        <a:rPr lang="hu-HU" sz="1400" u="none" strike="noStrike">
                          <a:effectLst/>
                        </a:rPr>
                        <a:t>10</a:t>
                      </a:r>
                      <a:endParaRPr lang="hu-HU" sz="1400" b="0" i="0" u="none" strike="noStrike">
                        <a:effectLst/>
                        <a:latin typeface="Arial" panose="020B0604020202020204" pitchFamily="34" charset="0"/>
                      </a:endParaRPr>
                    </a:p>
                  </a:txBody>
                  <a:tcPr marL="7620" marR="7620" marT="7620" marB="0" anchor="b">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pPr algn="l" fontAlgn="b"/>
                      <a:r>
                        <a:rPr lang="hu-HU" sz="1400" u="none" strike="noStrike">
                          <a:effectLst/>
                        </a:rPr>
                        <a:t>United Kingdom</a:t>
                      </a:r>
                      <a:endParaRPr lang="hu-HU" sz="1400" b="0" i="0" u="none" strike="noStrike">
                        <a:effectLst/>
                        <a:latin typeface="Arial" panose="020B0604020202020204" pitchFamily="34" charset="0"/>
                      </a:endParaRPr>
                    </a:p>
                  </a:txBody>
                  <a:tcPr marL="7620" marR="7620" marT="7620" marB="0" anchor="b">
                    <a:lnL>
                      <a:noFill/>
                    </a:lnL>
                    <a:lnR w="6350" cap="flat" cmpd="sng" algn="ctr">
                      <a:noFill/>
                      <a:prstDash val="solid"/>
                      <a:miter lim="800000"/>
                    </a:lnR>
                    <a:lnT>
                      <a:noFill/>
                    </a:lnT>
                    <a:lnB>
                      <a:noFill/>
                    </a:lnB>
                    <a:lnTlToBr w="12700" cmpd="sng">
                      <a:noFill/>
                      <a:prstDash val="solid"/>
                    </a:lnTlToBr>
                    <a:lnBlToTr w="12700" cmpd="sng">
                      <a:noFill/>
                      <a:prstDash val="solid"/>
                    </a:lnBlToTr>
                  </a:tcPr>
                </a:tc>
              </a:tr>
              <a:tr h="222069">
                <a:tc>
                  <a:txBody>
                    <a:bodyPr/>
                    <a:lstStyle/>
                    <a:p>
                      <a:pPr algn="l" fontAlgn="b"/>
                      <a:r>
                        <a:rPr lang="hu-HU" sz="1400" u="none" strike="noStrike">
                          <a:effectLst/>
                        </a:rPr>
                        <a:t>5</a:t>
                      </a:r>
                      <a:endParaRPr lang="hu-HU" sz="1400" b="0" i="0" u="none" strike="noStrike">
                        <a:effectLst/>
                        <a:latin typeface="Arial" panose="020B0604020202020204" pitchFamily="34" charset="0"/>
                      </a:endParaRPr>
                    </a:p>
                  </a:txBody>
                  <a:tcPr marL="7620" marR="7620" marT="7620" marB="0" anchor="b">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pPr algn="l" fontAlgn="b"/>
                      <a:r>
                        <a:rPr lang="hu-HU" sz="1400" u="none" strike="noStrike">
                          <a:effectLst/>
                        </a:rPr>
                        <a:t>Finland</a:t>
                      </a:r>
                      <a:endParaRPr lang="hu-HU" sz="1400" b="0" i="0" u="none" strike="noStrike">
                        <a:effectLst/>
                        <a:latin typeface="Arial" panose="020B0604020202020204" pitchFamily="34" charset="0"/>
                      </a:endParaRPr>
                    </a:p>
                  </a:txBody>
                  <a:tcPr marL="7620" marR="7620" marT="7620" marB="0" anchor="b">
                    <a:lnL>
                      <a:noFill/>
                    </a:lnL>
                    <a:lnR w="6350" cap="flat" cmpd="sng" algn="ctr">
                      <a:noFill/>
                      <a:prstDash val="solid"/>
                      <a:miter lim="800000"/>
                    </a:lnR>
                    <a:lnT>
                      <a:noFill/>
                    </a:lnT>
                    <a:lnB>
                      <a:noFill/>
                    </a:lnB>
                    <a:lnTlToBr w="12700" cmpd="sng">
                      <a:noFill/>
                      <a:prstDash val="solid"/>
                    </a:lnTlToBr>
                    <a:lnBlToTr w="12700" cmpd="sng">
                      <a:noFill/>
                      <a:prstDash val="solid"/>
                    </a:lnBlToTr>
                  </a:tcPr>
                </a:tc>
              </a:tr>
              <a:tr h="222069">
                <a:tc>
                  <a:txBody>
                    <a:bodyPr/>
                    <a:lstStyle/>
                    <a:p>
                      <a:pPr algn="l" fontAlgn="b"/>
                      <a:r>
                        <a:rPr lang="hu-HU" sz="1400" u="none" strike="noStrike">
                          <a:effectLst/>
                        </a:rPr>
                        <a:t>5</a:t>
                      </a:r>
                      <a:endParaRPr lang="hu-HU" sz="1400" b="0" i="0" u="none" strike="noStrike">
                        <a:effectLst/>
                        <a:latin typeface="Arial" panose="020B0604020202020204" pitchFamily="34" charset="0"/>
                      </a:endParaRPr>
                    </a:p>
                  </a:txBody>
                  <a:tcPr marL="7620" marR="7620" marT="7620" marB="0" anchor="b">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pPr algn="l" fontAlgn="b"/>
                      <a:r>
                        <a:rPr lang="hu-HU" sz="1400" u="none" strike="noStrike">
                          <a:effectLst/>
                        </a:rPr>
                        <a:t>France</a:t>
                      </a:r>
                      <a:endParaRPr lang="hu-HU" sz="1400" b="0" i="0" u="none" strike="noStrike">
                        <a:effectLst/>
                        <a:latin typeface="Arial" panose="020B0604020202020204" pitchFamily="34" charset="0"/>
                      </a:endParaRPr>
                    </a:p>
                  </a:txBody>
                  <a:tcPr marL="7620" marR="7620" marT="7620" marB="0" anchor="b">
                    <a:lnL>
                      <a:noFill/>
                    </a:lnL>
                    <a:lnR w="6350" cap="flat" cmpd="sng" algn="ctr">
                      <a:noFill/>
                      <a:prstDash val="solid"/>
                      <a:miter lim="800000"/>
                    </a:lnR>
                    <a:lnT>
                      <a:noFill/>
                    </a:lnT>
                    <a:lnB>
                      <a:noFill/>
                    </a:lnB>
                    <a:lnTlToBr w="12700" cmpd="sng">
                      <a:noFill/>
                      <a:prstDash val="solid"/>
                    </a:lnTlToBr>
                    <a:lnBlToTr w="12700" cmpd="sng">
                      <a:noFill/>
                      <a:prstDash val="solid"/>
                    </a:lnBlToTr>
                  </a:tcPr>
                </a:tc>
              </a:tr>
              <a:tr h="222069">
                <a:tc>
                  <a:txBody>
                    <a:bodyPr/>
                    <a:lstStyle/>
                    <a:p>
                      <a:pPr algn="l" fontAlgn="b"/>
                      <a:r>
                        <a:rPr lang="hu-HU" sz="1400" u="none" strike="noStrike">
                          <a:effectLst/>
                        </a:rPr>
                        <a:t>5</a:t>
                      </a:r>
                      <a:endParaRPr lang="hu-HU" sz="1400" b="0" i="0" u="none" strike="noStrike">
                        <a:effectLst/>
                        <a:latin typeface="Arial" panose="020B0604020202020204" pitchFamily="34" charset="0"/>
                      </a:endParaRPr>
                    </a:p>
                  </a:txBody>
                  <a:tcPr marL="7620" marR="7620" marT="7620" marB="0" anchor="b">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pPr algn="l" fontAlgn="b"/>
                      <a:r>
                        <a:rPr lang="hu-HU" sz="1400" u="none" strike="noStrike">
                          <a:effectLst/>
                        </a:rPr>
                        <a:t>Netherlands</a:t>
                      </a:r>
                      <a:endParaRPr lang="hu-HU" sz="1400" b="0" i="0" u="none" strike="noStrike">
                        <a:effectLst/>
                        <a:latin typeface="Arial" panose="020B0604020202020204" pitchFamily="34" charset="0"/>
                      </a:endParaRPr>
                    </a:p>
                  </a:txBody>
                  <a:tcPr marL="7620" marR="7620" marT="7620" marB="0" anchor="b">
                    <a:lnL>
                      <a:noFill/>
                    </a:lnL>
                    <a:lnR w="6350" cap="flat" cmpd="sng" algn="ctr">
                      <a:noFill/>
                      <a:prstDash val="solid"/>
                      <a:miter lim="800000"/>
                    </a:lnR>
                    <a:lnT>
                      <a:noFill/>
                    </a:lnT>
                    <a:lnB>
                      <a:noFill/>
                    </a:lnB>
                    <a:lnTlToBr w="12700" cmpd="sng">
                      <a:noFill/>
                      <a:prstDash val="solid"/>
                    </a:lnTlToBr>
                    <a:lnBlToTr w="12700" cmpd="sng">
                      <a:noFill/>
                      <a:prstDash val="solid"/>
                    </a:lnBlToTr>
                  </a:tcPr>
                </a:tc>
              </a:tr>
              <a:tr h="222069">
                <a:tc>
                  <a:txBody>
                    <a:bodyPr/>
                    <a:lstStyle/>
                    <a:p>
                      <a:pPr algn="l" fontAlgn="b"/>
                      <a:r>
                        <a:rPr lang="hu-HU" sz="1400" u="none" strike="noStrike">
                          <a:effectLst/>
                        </a:rPr>
                        <a:t>5</a:t>
                      </a:r>
                      <a:endParaRPr lang="hu-HU" sz="1400" b="0" i="0" u="none" strike="noStrike">
                        <a:effectLst/>
                        <a:latin typeface="Arial" panose="020B0604020202020204" pitchFamily="34" charset="0"/>
                      </a:endParaRPr>
                    </a:p>
                  </a:txBody>
                  <a:tcPr marL="7620" marR="7620" marT="7620" marB="0" anchor="b">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pPr algn="l" fontAlgn="b"/>
                      <a:r>
                        <a:rPr lang="hu-HU" sz="1400" u="none" strike="noStrike">
                          <a:effectLst/>
                        </a:rPr>
                        <a:t>Switzerland</a:t>
                      </a:r>
                      <a:endParaRPr lang="hu-HU" sz="1400" b="0" i="0" u="none" strike="noStrike">
                        <a:effectLst/>
                        <a:latin typeface="Arial" panose="020B0604020202020204" pitchFamily="34" charset="0"/>
                      </a:endParaRPr>
                    </a:p>
                  </a:txBody>
                  <a:tcPr marL="7620" marR="7620" marT="7620" marB="0" anchor="b">
                    <a:lnL>
                      <a:noFill/>
                    </a:lnL>
                    <a:lnR w="6350" cap="flat" cmpd="sng" algn="ctr">
                      <a:noFill/>
                      <a:prstDash val="solid"/>
                      <a:miter lim="800000"/>
                    </a:lnR>
                    <a:lnT>
                      <a:noFill/>
                    </a:lnT>
                    <a:lnB>
                      <a:noFill/>
                    </a:lnB>
                    <a:lnTlToBr w="12700" cmpd="sng">
                      <a:noFill/>
                      <a:prstDash val="solid"/>
                    </a:lnTlToBr>
                    <a:lnBlToTr w="12700" cmpd="sng">
                      <a:noFill/>
                      <a:prstDash val="solid"/>
                    </a:lnBlToTr>
                  </a:tcPr>
                </a:tc>
              </a:tr>
              <a:tr h="222069">
                <a:tc>
                  <a:txBody>
                    <a:bodyPr/>
                    <a:lstStyle/>
                    <a:p>
                      <a:pPr algn="l" fontAlgn="b"/>
                      <a:r>
                        <a:rPr lang="hu-HU" sz="1400" u="none" strike="noStrike">
                          <a:effectLst/>
                        </a:rPr>
                        <a:t>4</a:t>
                      </a:r>
                      <a:endParaRPr lang="hu-HU" sz="1400" b="0" i="0" u="none" strike="noStrike">
                        <a:effectLst/>
                        <a:latin typeface="Arial" panose="020B0604020202020204" pitchFamily="34" charset="0"/>
                      </a:endParaRPr>
                    </a:p>
                  </a:txBody>
                  <a:tcPr marL="7620" marR="7620" marT="7620" marB="0" anchor="b">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pPr algn="l" fontAlgn="b"/>
                      <a:r>
                        <a:rPr lang="hu-HU" sz="1400" u="none" strike="noStrike">
                          <a:effectLst/>
                        </a:rPr>
                        <a:t>Lithuania</a:t>
                      </a:r>
                      <a:endParaRPr lang="hu-HU" sz="1400" b="0" i="0" u="none" strike="noStrike">
                        <a:effectLst/>
                        <a:latin typeface="Arial" panose="020B0604020202020204" pitchFamily="34" charset="0"/>
                      </a:endParaRPr>
                    </a:p>
                  </a:txBody>
                  <a:tcPr marL="7620" marR="7620" marT="7620" marB="0" anchor="b">
                    <a:lnL>
                      <a:noFill/>
                    </a:lnL>
                    <a:lnR w="6350" cap="flat" cmpd="sng" algn="ctr">
                      <a:noFill/>
                      <a:prstDash val="solid"/>
                      <a:miter lim="800000"/>
                    </a:lnR>
                    <a:lnT>
                      <a:noFill/>
                    </a:lnT>
                    <a:lnB>
                      <a:noFill/>
                    </a:lnB>
                    <a:lnTlToBr w="12700" cmpd="sng">
                      <a:noFill/>
                      <a:prstDash val="solid"/>
                    </a:lnTlToBr>
                    <a:lnBlToTr w="12700" cmpd="sng">
                      <a:noFill/>
                      <a:prstDash val="solid"/>
                    </a:lnBlToTr>
                  </a:tcPr>
                </a:tc>
              </a:tr>
              <a:tr h="222069">
                <a:tc>
                  <a:txBody>
                    <a:bodyPr/>
                    <a:lstStyle/>
                    <a:p>
                      <a:pPr algn="l" fontAlgn="b"/>
                      <a:r>
                        <a:rPr lang="hu-HU" sz="1400" u="none" strike="noStrike">
                          <a:effectLst/>
                        </a:rPr>
                        <a:t>4</a:t>
                      </a:r>
                      <a:endParaRPr lang="hu-HU" sz="1400" b="0" i="0" u="none" strike="noStrike">
                        <a:effectLst/>
                        <a:latin typeface="Arial" panose="020B0604020202020204" pitchFamily="34" charset="0"/>
                      </a:endParaRPr>
                    </a:p>
                  </a:txBody>
                  <a:tcPr marL="7620" marR="7620" marT="7620" marB="0" anchor="b">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pPr algn="l" fontAlgn="b"/>
                      <a:r>
                        <a:rPr lang="hu-HU" sz="1400" u="none" strike="noStrike">
                          <a:effectLst/>
                        </a:rPr>
                        <a:t>Slovenia</a:t>
                      </a:r>
                      <a:endParaRPr lang="hu-HU" sz="1400" b="0" i="0" u="none" strike="noStrike">
                        <a:effectLst/>
                        <a:latin typeface="Arial" panose="020B0604020202020204" pitchFamily="34" charset="0"/>
                      </a:endParaRPr>
                    </a:p>
                  </a:txBody>
                  <a:tcPr marL="7620" marR="7620" marT="7620" marB="0" anchor="b">
                    <a:lnL>
                      <a:noFill/>
                    </a:lnL>
                    <a:lnR w="6350" cap="flat" cmpd="sng" algn="ctr">
                      <a:noFill/>
                      <a:prstDash val="solid"/>
                      <a:miter lim="800000"/>
                    </a:lnR>
                    <a:lnT>
                      <a:noFill/>
                    </a:lnT>
                    <a:lnB>
                      <a:noFill/>
                    </a:lnB>
                    <a:lnTlToBr w="12700" cmpd="sng">
                      <a:noFill/>
                      <a:prstDash val="solid"/>
                    </a:lnTlToBr>
                    <a:lnBlToTr w="12700" cmpd="sng">
                      <a:noFill/>
                      <a:prstDash val="solid"/>
                    </a:lnBlToTr>
                  </a:tcPr>
                </a:tc>
              </a:tr>
              <a:tr h="222069">
                <a:tc>
                  <a:txBody>
                    <a:bodyPr/>
                    <a:lstStyle/>
                    <a:p>
                      <a:pPr algn="l" fontAlgn="b"/>
                      <a:r>
                        <a:rPr lang="hu-HU" sz="1400" u="none" strike="noStrike">
                          <a:effectLst/>
                        </a:rPr>
                        <a:t>4</a:t>
                      </a:r>
                      <a:endParaRPr lang="hu-HU" sz="1400" b="0" i="0" u="none" strike="noStrike">
                        <a:effectLst/>
                        <a:latin typeface="Arial" panose="020B0604020202020204" pitchFamily="34" charset="0"/>
                      </a:endParaRPr>
                    </a:p>
                  </a:txBody>
                  <a:tcPr marL="7620" marR="7620" marT="7620" marB="0" anchor="b">
                    <a:lnL w="6350" cap="flat" cmpd="sng" algn="ctr">
                      <a:noFill/>
                      <a:prstDash val="solid"/>
                      <a:miter lim="800000"/>
                    </a:lnL>
                    <a:lnR>
                      <a:noFill/>
                    </a:lnR>
                    <a:lnT>
                      <a:noFill/>
                    </a:lnT>
                    <a:lnB w="6350" cap="flat" cmpd="sng" algn="ctr">
                      <a:noFill/>
                      <a:prstDash val="solid"/>
                      <a:miter lim="800000"/>
                    </a:lnB>
                    <a:lnTlToBr w="12700" cmpd="sng">
                      <a:noFill/>
                      <a:prstDash val="solid"/>
                    </a:lnTlToBr>
                    <a:lnBlToTr w="12700" cmpd="sng">
                      <a:noFill/>
                      <a:prstDash val="solid"/>
                    </a:lnBlToTr>
                  </a:tcPr>
                </a:tc>
                <a:tc>
                  <a:txBody>
                    <a:bodyPr/>
                    <a:lstStyle/>
                    <a:p>
                      <a:pPr algn="l" fontAlgn="b"/>
                      <a:r>
                        <a:rPr lang="hu-HU" sz="1400" u="none" strike="noStrike" smtClean="0">
                          <a:effectLst/>
                        </a:rPr>
                        <a:t>Sweden</a:t>
                      </a:r>
                      <a:endParaRPr lang="hu-HU" sz="1400" b="0" i="0" u="none" strike="noStrike">
                        <a:effectLst/>
                        <a:latin typeface="Arial" panose="020B0604020202020204" pitchFamily="34" charset="0"/>
                      </a:endParaRPr>
                    </a:p>
                  </a:txBody>
                  <a:tcPr marL="7620" marR="7620" marT="7620" marB="0" anchor="b">
                    <a:lnL>
                      <a:noFill/>
                    </a:lnL>
                    <a:lnR w="6350" cap="flat" cmpd="sng" algn="ctr">
                      <a:noFill/>
                      <a:prstDash val="solid"/>
                      <a:miter lim="800000"/>
                    </a:lnR>
                    <a:lnT>
                      <a:noFill/>
                    </a:lnT>
                    <a:lnB w="6350" cap="flat" cmpd="sng" algn="ctr">
                      <a:noFill/>
                      <a:prstDash val="solid"/>
                      <a:miter lim="800000"/>
                    </a:lnB>
                    <a:lnTlToBr w="12700" cmpd="sng">
                      <a:noFill/>
                      <a:prstDash val="solid"/>
                    </a:lnTlToBr>
                    <a:lnBlToTr w="12700" cmpd="sng">
                      <a:noFill/>
                      <a:prstDash val="solid"/>
                    </a:lnBlToTr>
                  </a:tcPr>
                </a:tc>
              </a:tr>
            </a:tbl>
          </a:graphicData>
        </a:graphic>
      </p:graphicFrame>
      <p:pic>
        <p:nvPicPr>
          <p:cNvPr id="6" name="Picture 2" descr="http://www.nelsoncarvalheiro.com/blog/wp-content/uploads/2013/10/Nelson_Carvalheiro_Lisbon-1-2-Medium.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2181686"/>
            <a:ext cx="4559523" cy="30396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50433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52060" y="1624692"/>
            <a:ext cx="3932237" cy="547007"/>
          </a:xfrm>
        </p:spPr>
        <p:txBody>
          <a:bodyPr/>
          <a:lstStyle/>
          <a:p>
            <a:r>
              <a:rPr lang="hu-HU" smtClean="0"/>
              <a:t>See you in Riga!</a:t>
            </a:r>
            <a:endParaRPr lang="hu-HU"/>
          </a:p>
        </p:txBody>
      </p:sp>
      <p:sp>
        <p:nvSpPr>
          <p:cNvPr id="4" name="Szöveg helye 3"/>
          <p:cNvSpPr>
            <a:spLocks noGrp="1"/>
          </p:cNvSpPr>
          <p:nvPr>
            <p:ph type="body" sz="half" idx="2"/>
          </p:nvPr>
        </p:nvSpPr>
        <p:spPr>
          <a:xfrm>
            <a:off x="1052060" y="2171700"/>
            <a:ext cx="3932237" cy="310243"/>
          </a:xfrm>
        </p:spPr>
        <p:txBody>
          <a:bodyPr>
            <a:normAutofit lnSpcReduction="10000"/>
          </a:bodyPr>
          <a:lstStyle/>
          <a:p>
            <a:r>
              <a:rPr lang="hu-HU" smtClean="0"/>
              <a:t>Save the date: 16-17th June, 2015</a:t>
            </a:r>
            <a:endParaRPr lang="hu-HU"/>
          </a:p>
        </p:txBody>
      </p:sp>
      <p:sp>
        <p:nvSpPr>
          <p:cNvPr id="6" name="Cím 1"/>
          <p:cNvSpPr txBox="1">
            <a:spLocks/>
          </p:cNvSpPr>
          <p:nvPr/>
        </p:nvSpPr>
        <p:spPr>
          <a:xfrm>
            <a:off x="1052060" y="3118757"/>
            <a:ext cx="3144383" cy="751115"/>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hu-HU" smtClean="0"/>
              <a:t>Thank you for your attention!</a:t>
            </a:r>
            <a:endParaRPr lang="hu-HU"/>
          </a:p>
        </p:txBody>
      </p:sp>
      <p:sp>
        <p:nvSpPr>
          <p:cNvPr id="7" name="Szöveg helye 3"/>
          <p:cNvSpPr txBox="1">
            <a:spLocks/>
          </p:cNvSpPr>
          <p:nvPr/>
        </p:nvSpPr>
        <p:spPr>
          <a:xfrm>
            <a:off x="1110343" y="4014107"/>
            <a:ext cx="3873954" cy="802822"/>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hu-HU" smtClean="0"/>
              <a:t>Zoltán Szatucsek</a:t>
            </a:r>
          </a:p>
          <a:p>
            <a:r>
              <a:rPr lang="hu-HU" smtClean="0"/>
              <a:t>chair, DLM Forum Foundation</a:t>
            </a:r>
          </a:p>
          <a:p>
            <a:r>
              <a:rPr lang="hu-HU" smtClean="0"/>
              <a:t>szatucsek.zoltan@mnl.gov.hu</a:t>
            </a:r>
            <a:endParaRPr lang="hu-HU"/>
          </a:p>
        </p:txBody>
      </p:sp>
      <p:pic>
        <p:nvPicPr>
          <p:cNvPr id="5" name="Tartalom helye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625193" y="1567018"/>
            <a:ext cx="5167993" cy="34439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817475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Short introduction</a:t>
            </a:r>
            <a:endParaRPr lang="hu-HU"/>
          </a:p>
        </p:txBody>
      </p:sp>
      <p:sp>
        <p:nvSpPr>
          <p:cNvPr id="3" name="Tartalom helye 2"/>
          <p:cNvSpPr>
            <a:spLocks noGrp="1"/>
          </p:cNvSpPr>
          <p:nvPr>
            <p:ph idx="1"/>
          </p:nvPr>
        </p:nvSpPr>
        <p:spPr>
          <a:xfrm>
            <a:off x="1042307" y="1690688"/>
            <a:ext cx="10515600" cy="4351338"/>
          </a:xfrm>
        </p:spPr>
        <p:txBody>
          <a:bodyPr numCol="3">
            <a:normAutofit fontScale="40000" lnSpcReduction="20000"/>
          </a:bodyPr>
          <a:lstStyle/>
          <a:p>
            <a:r>
              <a:rPr lang="en-GB"/>
              <a:t>AIIM</a:t>
            </a:r>
            <a:endParaRPr lang="hu-HU"/>
          </a:p>
          <a:p>
            <a:r>
              <a:rPr lang="en-GB"/>
              <a:t>ARMA</a:t>
            </a:r>
            <a:endParaRPr lang="hu-HU"/>
          </a:p>
          <a:p>
            <a:r>
              <a:rPr lang="en-GB">
                <a:solidFill>
                  <a:srgbClr val="FF0000"/>
                </a:solidFill>
              </a:rPr>
              <a:t>Austrian State Archives</a:t>
            </a:r>
            <a:endParaRPr lang="hu-HU">
              <a:solidFill>
                <a:srgbClr val="FF0000"/>
              </a:solidFill>
            </a:endParaRPr>
          </a:p>
          <a:p>
            <a:r>
              <a:rPr lang="en-GB"/>
              <a:t>Automated Intelligence</a:t>
            </a:r>
            <a:endParaRPr lang="hu-HU"/>
          </a:p>
          <a:p>
            <a:r>
              <a:rPr lang="en-GB"/>
              <a:t>Autonomy HP</a:t>
            </a:r>
            <a:endParaRPr lang="hu-HU"/>
          </a:p>
          <a:p>
            <a:r>
              <a:rPr lang="en-GB">
                <a:solidFill>
                  <a:srgbClr val="FF0000"/>
                </a:solidFill>
              </a:rPr>
              <a:t>Bundesarchiv</a:t>
            </a:r>
            <a:endParaRPr lang="hu-HU">
              <a:solidFill>
                <a:srgbClr val="FF0000"/>
              </a:solidFill>
            </a:endParaRPr>
          </a:p>
          <a:p>
            <a:r>
              <a:rPr lang="en-GB">
                <a:solidFill>
                  <a:srgbClr val="FF0000"/>
                </a:solidFill>
              </a:rPr>
              <a:t>Croatian National Archives</a:t>
            </a:r>
            <a:endParaRPr lang="hu-HU">
              <a:solidFill>
                <a:srgbClr val="FF0000"/>
              </a:solidFill>
            </a:endParaRPr>
          </a:p>
          <a:p>
            <a:r>
              <a:rPr lang="en-GB">
                <a:solidFill>
                  <a:srgbClr val="FF0000"/>
                </a:solidFill>
              </a:rPr>
              <a:t>Danish National Archives</a:t>
            </a:r>
            <a:endParaRPr lang="hu-HU">
              <a:solidFill>
                <a:srgbClr val="FF0000"/>
              </a:solidFill>
            </a:endParaRPr>
          </a:p>
          <a:p>
            <a:r>
              <a:rPr lang="en-GB"/>
              <a:t>Dansk Scanning</a:t>
            </a:r>
            <a:endParaRPr lang="hu-HU"/>
          </a:p>
          <a:p>
            <a:r>
              <a:rPr lang="en-GB">
                <a:solidFill>
                  <a:srgbClr val="FF0000"/>
                </a:solidFill>
              </a:rPr>
              <a:t>Direzione Generale per gli Archivi</a:t>
            </a:r>
            <a:endParaRPr lang="hu-HU">
              <a:solidFill>
                <a:srgbClr val="FF0000"/>
              </a:solidFill>
            </a:endParaRPr>
          </a:p>
          <a:p>
            <a:r>
              <a:rPr lang="en-GB"/>
              <a:t>EMC</a:t>
            </a:r>
            <a:endParaRPr lang="hu-HU"/>
          </a:p>
          <a:p>
            <a:r>
              <a:rPr lang="en-GB"/>
              <a:t>Estonian Ministry of Economic Affairs</a:t>
            </a:r>
            <a:endParaRPr lang="hu-HU"/>
          </a:p>
          <a:p>
            <a:r>
              <a:rPr lang="en-GB">
                <a:solidFill>
                  <a:srgbClr val="FF0000"/>
                </a:solidFill>
              </a:rPr>
              <a:t>Estonian National Archives</a:t>
            </a:r>
            <a:endParaRPr lang="hu-HU">
              <a:solidFill>
                <a:srgbClr val="FF0000"/>
              </a:solidFill>
            </a:endParaRPr>
          </a:p>
          <a:p>
            <a:r>
              <a:rPr lang="en-GB"/>
              <a:t>European Central Bank</a:t>
            </a:r>
            <a:endParaRPr lang="hu-HU"/>
          </a:p>
          <a:p>
            <a:r>
              <a:rPr lang="en-GB"/>
              <a:t>Fabasoft</a:t>
            </a:r>
            <a:endParaRPr lang="hu-HU"/>
          </a:p>
          <a:p>
            <a:r>
              <a:rPr lang="en-GB"/>
              <a:t>Finnish Business Archives Association</a:t>
            </a:r>
            <a:endParaRPr lang="hu-HU"/>
          </a:p>
          <a:p>
            <a:r>
              <a:rPr lang="en-GB"/>
              <a:t>Finnish Municipal Records Management Association</a:t>
            </a:r>
            <a:endParaRPr lang="hu-HU"/>
          </a:p>
          <a:p>
            <a:r>
              <a:rPr lang="en-GB">
                <a:solidFill>
                  <a:srgbClr val="FF0000"/>
                </a:solidFill>
              </a:rPr>
              <a:t>Finnish National Archives</a:t>
            </a:r>
            <a:endParaRPr lang="hu-HU">
              <a:solidFill>
                <a:srgbClr val="FF0000"/>
              </a:solidFill>
            </a:endParaRPr>
          </a:p>
          <a:p>
            <a:r>
              <a:rPr lang="en-GB">
                <a:solidFill>
                  <a:srgbClr val="FF0000"/>
                </a:solidFill>
              </a:rPr>
              <a:t>French National Archives</a:t>
            </a:r>
            <a:endParaRPr lang="hu-HU">
              <a:solidFill>
                <a:srgbClr val="FF0000"/>
              </a:solidFill>
            </a:endParaRPr>
          </a:p>
          <a:p>
            <a:r>
              <a:rPr lang="en-GB"/>
              <a:t>Gimmal</a:t>
            </a:r>
            <a:endParaRPr lang="hu-HU"/>
          </a:p>
          <a:p>
            <a:r>
              <a:rPr lang="en-GB"/>
              <a:t>Gordic</a:t>
            </a:r>
            <a:endParaRPr lang="hu-HU"/>
          </a:p>
          <a:p>
            <a:r>
              <a:rPr lang="en-GB"/>
              <a:t>HATII, University of Glasgow</a:t>
            </a:r>
            <a:endParaRPr lang="hu-HU"/>
          </a:p>
          <a:p>
            <a:r>
              <a:rPr lang="en-GB"/>
              <a:t>INESC-ID, University of Lisbon</a:t>
            </a:r>
            <a:endParaRPr lang="hu-HU"/>
          </a:p>
          <a:p>
            <a:r>
              <a:rPr lang="en-GB"/>
              <a:t>InForm Consult</a:t>
            </a:r>
            <a:endParaRPr lang="hu-HU"/>
          </a:p>
          <a:p>
            <a:r>
              <a:rPr lang="en-GB"/>
              <a:t>Kovex</a:t>
            </a:r>
            <a:endParaRPr lang="hu-HU"/>
          </a:p>
          <a:p>
            <a:r>
              <a:rPr lang="en-GB"/>
              <a:t>LDP Centre, LULEA University</a:t>
            </a:r>
            <a:endParaRPr lang="hu-HU"/>
          </a:p>
          <a:p>
            <a:r>
              <a:rPr lang="en-GB"/>
              <a:t>Lithuanian State Enterprise Centre of Registrars</a:t>
            </a:r>
            <a:endParaRPr lang="hu-HU"/>
          </a:p>
          <a:p>
            <a:r>
              <a:rPr lang="en-GB"/>
              <a:t>Mikkeli University of Applied Sciences</a:t>
            </a:r>
            <a:endParaRPr lang="hu-HU"/>
          </a:p>
          <a:p>
            <a:r>
              <a:rPr lang="en-GB">
                <a:solidFill>
                  <a:srgbClr val="FF0000"/>
                </a:solidFill>
              </a:rPr>
              <a:t>Naczeina Dyrekcja Archiwow</a:t>
            </a:r>
            <a:endParaRPr lang="hu-HU">
              <a:solidFill>
                <a:srgbClr val="FF0000"/>
              </a:solidFill>
            </a:endParaRPr>
          </a:p>
          <a:p>
            <a:r>
              <a:rPr lang="en-GB">
                <a:solidFill>
                  <a:srgbClr val="FF0000"/>
                </a:solidFill>
              </a:rPr>
              <a:t>National Archives of Hungary</a:t>
            </a:r>
            <a:endParaRPr lang="hu-HU">
              <a:solidFill>
                <a:srgbClr val="FF0000"/>
              </a:solidFill>
            </a:endParaRPr>
          </a:p>
          <a:p>
            <a:r>
              <a:rPr lang="en-GB">
                <a:solidFill>
                  <a:srgbClr val="FF0000"/>
                </a:solidFill>
              </a:rPr>
              <a:t>National Archives of Ireland</a:t>
            </a:r>
            <a:endParaRPr lang="hu-HU">
              <a:solidFill>
                <a:srgbClr val="FF0000"/>
              </a:solidFill>
            </a:endParaRPr>
          </a:p>
          <a:p>
            <a:r>
              <a:rPr lang="en-GB">
                <a:solidFill>
                  <a:srgbClr val="FF0000"/>
                </a:solidFill>
              </a:rPr>
              <a:t>National Archives of Latvia</a:t>
            </a:r>
            <a:endParaRPr lang="hu-HU">
              <a:solidFill>
                <a:srgbClr val="FF0000"/>
              </a:solidFill>
            </a:endParaRPr>
          </a:p>
          <a:p>
            <a:r>
              <a:rPr lang="en-GB">
                <a:solidFill>
                  <a:srgbClr val="FF0000"/>
                </a:solidFill>
              </a:rPr>
              <a:t>National Archives of Malta</a:t>
            </a:r>
            <a:endParaRPr lang="hu-HU">
              <a:solidFill>
                <a:srgbClr val="FF0000"/>
              </a:solidFill>
            </a:endParaRPr>
          </a:p>
          <a:p>
            <a:r>
              <a:rPr lang="en-GB">
                <a:solidFill>
                  <a:srgbClr val="FF0000"/>
                </a:solidFill>
              </a:rPr>
              <a:t>National Archives of Norway</a:t>
            </a:r>
            <a:endParaRPr lang="hu-HU">
              <a:solidFill>
                <a:srgbClr val="FF0000"/>
              </a:solidFill>
            </a:endParaRPr>
          </a:p>
          <a:p>
            <a:r>
              <a:rPr lang="hu-HU">
                <a:solidFill>
                  <a:srgbClr val="FF0000"/>
                </a:solidFill>
              </a:rPr>
              <a:t>National Archives of Romania</a:t>
            </a:r>
          </a:p>
          <a:p>
            <a:r>
              <a:rPr lang="en-GB">
                <a:solidFill>
                  <a:srgbClr val="FF0000"/>
                </a:solidFill>
              </a:rPr>
              <a:t>National Archives of Slovenia</a:t>
            </a:r>
            <a:endParaRPr lang="hu-HU">
              <a:solidFill>
                <a:srgbClr val="FF0000"/>
              </a:solidFill>
            </a:endParaRPr>
          </a:p>
          <a:p>
            <a:r>
              <a:rPr lang="en-GB">
                <a:solidFill>
                  <a:srgbClr val="FF0000"/>
                </a:solidFill>
              </a:rPr>
              <a:t>National Archives of Spain</a:t>
            </a:r>
            <a:endParaRPr lang="hu-HU">
              <a:solidFill>
                <a:srgbClr val="FF0000"/>
              </a:solidFill>
            </a:endParaRPr>
          </a:p>
          <a:p>
            <a:r>
              <a:rPr lang="en-GB">
                <a:solidFill>
                  <a:srgbClr val="FF0000"/>
                </a:solidFill>
              </a:rPr>
              <a:t>National Archives of Sweden</a:t>
            </a:r>
            <a:endParaRPr lang="hu-HU">
              <a:solidFill>
                <a:srgbClr val="FF0000"/>
              </a:solidFill>
            </a:endParaRPr>
          </a:p>
          <a:p>
            <a:r>
              <a:rPr lang="en-GB">
                <a:solidFill>
                  <a:srgbClr val="FF0000"/>
                </a:solidFill>
              </a:rPr>
              <a:t>National Archives of the Netherlands</a:t>
            </a:r>
            <a:endParaRPr lang="hu-HU">
              <a:solidFill>
                <a:srgbClr val="FF0000"/>
              </a:solidFill>
            </a:endParaRPr>
          </a:p>
          <a:p>
            <a:r>
              <a:rPr lang="en-GB">
                <a:solidFill>
                  <a:srgbClr val="FF0000"/>
                </a:solidFill>
              </a:rPr>
              <a:t>National Records of Scotland</a:t>
            </a:r>
            <a:endParaRPr lang="hu-HU">
              <a:solidFill>
                <a:srgbClr val="FF0000"/>
              </a:solidFill>
            </a:endParaRPr>
          </a:p>
          <a:p>
            <a:r>
              <a:rPr lang="en-GB"/>
              <a:t>Objective Corporation</a:t>
            </a:r>
            <a:endParaRPr lang="hu-HU"/>
          </a:p>
          <a:p>
            <a:r>
              <a:rPr lang="en-GB"/>
              <a:t>OpenText</a:t>
            </a:r>
            <a:endParaRPr lang="hu-HU"/>
          </a:p>
          <a:p>
            <a:r>
              <a:rPr lang="en-GB"/>
              <a:t>University of Portsmouth</a:t>
            </a:r>
            <a:endParaRPr lang="hu-HU"/>
          </a:p>
          <a:p>
            <a:r>
              <a:rPr lang="en-GB"/>
              <a:t>RSD</a:t>
            </a:r>
            <a:endParaRPr lang="hu-HU"/>
          </a:p>
          <a:p>
            <a:r>
              <a:rPr lang="en-GB"/>
              <a:t>Russian Records Management Guild</a:t>
            </a:r>
            <a:endParaRPr lang="hu-HU"/>
          </a:p>
          <a:p>
            <a:r>
              <a:rPr lang="en-GB">
                <a:solidFill>
                  <a:srgbClr val="FF0000"/>
                </a:solidFill>
              </a:rPr>
              <a:t>The National Archives (UK)</a:t>
            </a:r>
            <a:endParaRPr lang="hu-HU">
              <a:solidFill>
                <a:srgbClr val="FF0000"/>
              </a:solidFill>
            </a:endParaRPr>
          </a:p>
          <a:p>
            <a:r>
              <a:rPr lang="en-GB"/>
              <a:t>Tessella</a:t>
            </a:r>
            <a:endParaRPr lang="hu-HU"/>
          </a:p>
          <a:p>
            <a:endParaRPr lang="hu-HU"/>
          </a:p>
        </p:txBody>
      </p:sp>
    </p:spTree>
    <p:extLst>
      <p:ext uri="{BB962C8B-B14F-4D97-AF65-F5344CB8AC3E}">
        <p14:creationId xmlns:p14="http://schemas.microsoft.com/office/powerpoint/2010/main" xmlns="" val="3340663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since June</a:t>
            </a:r>
            <a:endParaRPr lang="hu-HU"/>
          </a:p>
        </p:txBody>
      </p:sp>
      <p:sp>
        <p:nvSpPr>
          <p:cNvPr id="3" name="Tartalom helye 2"/>
          <p:cNvSpPr>
            <a:spLocks noGrp="1"/>
          </p:cNvSpPr>
          <p:nvPr>
            <p:ph idx="1"/>
          </p:nvPr>
        </p:nvSpPr>
        <p:spPr/>
        <p:txBody>
          <a:bodyPr>
            <a:normAutofit/>
          </a:bodyPr>
          <a:lstStyle/>
          <a:p>
            <a:r>
              <a:rPr lang="hu-HU" smtClean="0"/>
              <a:t>since Athens</a:t>
            </a:r>
          </a:p>
          <a:p>
            <a:pPr lvl="1"/>
            <a:r>
              <a:rPr lang="hu-HU" smtClean="0"/>
              <a:t>new office bearers</a:t>
            </a:r>
          </a:p>
          <a:p>
            <a:pPr lvl="1"/>
            <a:r>
              <a:rPr lang="hu-HU" smtClean="0"/>
              <a:t>infrastructure </a:t>
            </a:r>
          </a:p>
          <a:p>
            <a:pPr lvl="1"/>
            <a:r>
              <a:rPr lang="hu-HU" smtClean="0"/>
              <a:t>financial stability</a:t>
            </a:r>
          </a:p>
          <a:p>
            <a:pPr lvl="1"/>
            <a:r>
              <a:rPr lang="hu-HU" smtClean="0"/>
              <a:t>secreteriat</a:t>
            </a:r>
          </a:p>
          <a:p>
            <a:r>
              <a:rPr lang="hu-HU" smtClean="0"/>
              <a:t>professional programme</a:t>
            </a:r>
          </a:p>
          <a:p>
            <a:pPr marL="914400" lvl="1" indent="-457200">
              <a:buFont typeface="+mj-lt"/>
              <a:buAutoNum type="arabicPeriod"/>
            </a:pPr>
            <a:r>
              <a:rPr lang="hu-HU" smtClean="0"/>
              <a:t>Moreq</a:t>
            </a:r>
          </a:p>
          <a:p>
            <a:pPr marL="914400" lvl="1" indent="-457200">
              <a:buFont typeface="+mj-lt"/>
              <a:buAutoNum type="arabicPeriod"/>
            </a:pPr>
            <a:r>
              <a:rPr lang="hu-HU" smtClean="0"/>
              <a:t>E-ARK</a:t>
            </a:r>
          </a:p>
          <a:p>
            <a:pPr marL="914400" lvl="1" indent="-457200">
              <a:buFont typeface="+mj-lt"/>
              <a:buAutoNum type="arabicPeriod"/>
            </a:pPr>
            <a:r>
              <a:rPr lang="hu-HU"/>
              <a:t>T</a:t>
            </a:r>
            <a:r>
              <a:rPr lang="hu-HU" smtClean="0"/>
              <a:t>riennial conference, Lisbon</a:t>
            </a:r>
            <a:endParaRPr lang="hu-HU"/>
          </a:p>
        </p:txBody>
      </p:sp>
      <p:pic>
        <p:nvPicPr>
          <p:cNvPr id="5" name="Kép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09494" y="695102"/>
            <a:ext cx="3365500" cy="3365500"/>
          </a:xfrm>
          <a:prstGeom prst="rect">
            <a:avLst/>
          </a:prstGeom>
        </p:spPr>
      </p:pic>
      <p:pic>
        <p:nvPicPr>
          <p:cNvPr id="6" name="Picture 4" descr="http://www.akropolis-vegesack.de/bilder/akropolis.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21136" y="4060602"/>
            <a:ext cx="5616575" cy="19256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08163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Moreq</a:t>
            </a:r>
            <a:endParaRPr lang="hu-HU"/>
          </a:p>
        </p:txBody>
      </p:sp>
      <p:sp>
        <p:nvSpPr>
          <p:cNvPr id="3" name="Tartalom helye 2"/>
          <p:cNvSpPr>
            <a:spLocks noGrp="1"/>
          </p:cNvSpPr>
          <p:nvPr>
            <p:ph idx="1"/>
          </p:nvPr>
        </p:nvSpPr>
        <p:spPr/>
        <p:txBody>
          <a:bodyPr/>
          <a:lstStyle/>
          <a:p>
            <a:r>
              <a:rPr lang="hu-HU" smtClean="0"/>
              <a:t>2010 was four years ago</a:t>
            </a:r>
          </a:p>
          <a:p>
            <a:r>
              <a:rPr lang="hu-HU" smtClean="0"/>
              <a:t>good time to move ahead teaming up with E-ARK</a:t>
            </a:r>
          </a:p>
          <a:p>
            <a:r>
              <a:rPr lang="hu-HU" smtClean="0"/>
              <a:t>missing modules – archival transfer</a:t>
            </a:r>
            <a:endParaRPr lang="hu-HU"/>
          </a:p>
        </p:txBody>
      </p:sp>
      <p:pic>
        <p:nvPicPr>
          <p:cNvPr id="4" name="Kép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59852" y="4049486"/>
            <a:ext cx="5093548" cy="1633537"/>
          </a:xfrm>
          <a:prstGeom prst="rect">
            <a:avLst/>
          </a:prstGeom>
        </p:spPr>
      </p:pic>
    </p:spTree>
    <p:extLst>
      <p:ext uri="{BB962C8B-B14F-4D97-AF65-F5344CB8AC3E}">
        <p14:creationId xmlns:p14="http://schemas.microsoft.com/office/powerpoint/2010/main" xmlns="" val="2671439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E-ARK</a:t>
            </a:r>
            <a:endParaRPr lang="hu-HU"/>
          </a:p>
        </p:txBody>
      </p:sp>
      <p:sp>
        <p:nvSpPr>
          <p:cNvPr id="3" name="Tartalom helye 2"/>
          <p:cNvSpPr>
            <a:spLocks noGrp="1"/>
          </p:cNvSpPr>
          <p:nvPr>
            <p:ph idx="1"/>
          </p:nvPr>
        </p:nvSpPr>
        <p:spPr>
          <a:xfrm>
            <a:off x="1331794" y="2054677"/>
            <a:ext cx="4277070" cy="3124201"/>
          </a:xfrm>
        </p:spPr>
        <p:txBody>
          <a:bodyPr>
            <a:normAutofit fontScale="85000" lnSpcReduction="10000"/>
          </a:bodyPr>
          <a:lstStyle/>
          <a:p>
            <a:r>
              <a:rPr lang="hu-HU" smtClean="0"/>
              <a:t>Best practice overview – August, 2014 </a:t>
            </a:r>
          </a:p>
          <a:p>
            <a:r>
              <a:rPr lang="hu-HU" smtClean="0"/>
              <a:t>General model – August, 2014</a:t>
            </a:r>
          </a:p>
          <a:p>
            <a:r>
              <a:rPr lang="hu-HU" smtClean="0"/>
              <a:t>Knowledge centre service PoC – February, 2015</a:t>
            </a:r>
          </a:p>
          <a:p>
            <a:r>
              <a:rPr lang="hu-HU" smtClean="0"/>
              <a:t>First versions of pan-european E-ARK formats SIP/AIP/DIP – May, 2015 with a February draft.</a:t>
            </a:r>
            <a:endParaRPr lang="hu-HU"/>
          </a:p>
        </p:txBody>
      </p:sp>
      <p:pic>
        <p:nvPicPr>
          <p:cNvPr id="5" name="Kép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77591" y="2371963"/>
            <a:ext cx="4032250" cy="2134721"/>
          </a:xfrm>
          <a:prstGeom prst="rect">
            <a:avLst/>
          </a:prstGeom>
        </p:spPr>
      </p:pic>
    </p:spTree>
    <p:extLst>
      <p:ext uri="{BB962C8B-B14F-4D97-AF65-F5344CB8AC3E}">
        <p14:creationId xmlns:p14="http://schemas.microsoft.com/office/powerpoint/2010/main" xmlns="" val="1171484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SIP – easy ingest to archives</a:t>
            </a:r>
            <a:endParaRPr lang="hu-HU"/>
          </a:p>
        </p:txBody>
      </p:sp>
      <p:sp>
        <p:nvSpPr>
          <p:cNvPr id="3" name="Tartalom helye 2"/>
          <p:cNvSpPr>
            <a:spLocks noGrp="1"/>
          </p:cNvSpPr>
          <p:nvPr>
            <p:ph idx="1"/>
          </p:nvPr>
        </p:nvSpPr>
        <p:spPr>
          <a:xfrm>
            <a:off x="838200" y="1825625"/>
            <a:ext cx="4509407" cy="4351338"/>
          </a:xfrm>
        </p:spPr>
        <p:txBody>
          <a:bodyPr>
            <a:normAutofit fontScale="92500"/>
          </a:bodyPr>
          <a:lstStyle/>
          <a:p>
            <a:r>
              <a:rPr lang="hu-HU"/>
              <a:t>analysis of existing SIPs (Sweden, Denmark, Estonia, Hungary), mapping the metadata sets and metadata elements</a:t>
            </a:r>
          </a:p>
          <a:p>
            <a:r>
              <a:rPr lang="hu-HU" smtClean="0"/>
              <a:t>formulate requirements (validation, capacity, extendability, simplicity)</a:t>
            </a:r>
          </a:p>
          <a:p>
            <a:r>
              <a:rPr lang="hu-HU" smtClean="0"/>
              <a:t>Moreq integration (further development of Moreq disposal and export services)</a:t>
            </a:r>
            <a:endParaRPr lang="hu-HU"/>
          </a:p>
        </p:txBody>
      </p:sp>
      <p:pic>
        <p:nvPicPr>
          <p:cNvPr id="4" name="Kép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00935" y="1887084"/>
            <a:ext cx="5637892" cy="4228419"/>
          </a:xfrm>
          <a:prstGeom prst="rect">
            <a:avLst/>
          </a:prstGeom>
        </p:spPr>
      </p:pic>
    </p:spTree>
    <p:extLst>
      <p:ext uri="{BB962C8B-B14F-4D97-AF65-F5344CB8AC3E}">
        <p14:creationId xmlns:p14="http://schemas.microsoft.com/office/powerpoint/2010/main" xmlns="" val="2700495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7965622" y="2460169"/>
          <a:ext cx="3619499"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ím 1"/>
          <p:cNvSpPr>
            <a:spLocks noGrp="1"/>
          </p:cNvSpPr>
          <p:nvPr>
            <p:ph type="title"/>
          </p:nvPr>
        </p:nvSpPr>
        <p:spPr/>
        <p:txBody>
          <a:bodyPr/>
          <a:lstStyle/>
          <a:p>
            <a:r>
              <a:rPr lang="hu-HU" smtClean="0"/>
              <a:t>DIP – how can we produce an IP for users</a:t>
            </a:r>
            <a:endParaRPr lang="hu-HU"/>
          </a:p>
        </p:txBody>
      </p:sp>
      <p:sp>
        <p:nvSpPr>
          <p:cNvPr id="3" name="Tartalom helye 2"/>
          <p:cNvSpPr>
            <a:spLocks noGrp="1"/>
          </p:cNvSpPr>
          <p:nvPr>
            <p:ph idx="1"/>
          </p:nvPr>
        </p:nvSpPr>
        <p:spPr>
          <a:xfrm>
            <a:off x="1484310" y="2666999"/>
            <a:ext cx="3128511" cy="3124201"/>
          </a:xfrm>
        </p:spPr>
        <p:txBody>
          <a:bodyPr>
            <a:normAutofit fontScale="77500" lnSpcReduction="20000"/>
          </a:bodyPr>
          <a:lstStyle/>
          <a:p>
            <a:r>
              <a:rPr lang="hu-HU" smtClean="0"/>
              <a:t>requirements (environment, container, metadata, data, format)</a:t>
            </a:r>
          </a:p>
          <a:p>
            <a:r>
              <a:rPr lang="hu-HU" smtClean="0"/>
              <a:t>standards (METS, PREMIS, MIX, GML, SIARD, DC, CIDOC-CRM, apeEAD, EDM)</a:t>
            </a:r>
          </a:p>
          <a:p>
            <a:r>
              <a:rPr lang="hu-HU" smtClean="0"/>
              <a:t>workflow steps (filter, watermark, index, transform)</a:t>
            </a:r>
          </a:p>
          <a:p>
            <a:endParaRPr lang="hu-HU"/>
          </a:p>
        </p:txBody>
      </p:sp>
      <p:graphicFrame>
        <p:nvGraphicFramePr>
          <p:cNvPr id="4" name="Táblázat 3"/>
          <p:cNvGraphicFramePr>
            <a:graphicFrameLocks noGrp="1"/>
          </p:cNvGraphicFramePr>
          <p:nvPr/>
        </p:nvGraphicFramePr>
        <p:xfrm>
          <a:off x="5004708" y="2438399"/>
          <a:ext cx="2514086" cy="3301485"/>
        </p:xfrm>
        <a:graphic>
          <a:graphicData uri="http://schemas.openxmlformats.org/drawingml/2006/table">
            <a:tbl>
              <a:tblPr/>
              <a:tblGrid>
                <a:gridCol w="2514086"/>
              </a:tblGrid>
              <a:tr h="255894">
                <a:tc>
                  <a:txBody>
                    <a:bodyPr/>
                    <a:lstStyle/>
                    <a:p>
                      <a:pPr algn="l" fontAlgn="ctr"/>
                      <a:r>
                        <a:rPr lang="en-US" sz="600" b="0" i="0" u="none" strike="noStrike">
                          <a:solidFill>
                            <a:srgbClr val="000000"/>
                          </a:solidFill>
                          <a:effectLst/>
                          <a:latin typeface="Calibri" panose="020F0502020204030204" pitchFamily="34" charset="0"/>
                        </a:rPr>
                        <a:t>Need for a free‐text search across metadata elements via one search field i.e. “Google Search” on metadata about Information Packages</a:t>
                      </a:r>
                    </a:p>
                  </a:txBody>
                  <a:tcPr marL="3819" marR="3819" marT="3819" marB="0" anchor="ctr">
                    <a:lnL>
                      <a:noFill/>
                    </a:lnL>
                    <a:lnR>
                      <a:noFill/>
                    </a:lnR>
                    <a:lnT>
                      <a:noFill/>
                    </a:lnT>
                    <a:lnB>
                      <a:noFill/>
                    </a:lnB>
                  </a:tcPr>
                </a:tc>
              </a:tr>
              <a:tr h="91664">
                <a:tc>
                  <a:txBody>
                    <a:bodyPr/>
                    <a:lstStyle/>
                    <a:p>
                      <a:pPr algn="l" fontAlgn="ctr"/>
                      <a:r>
                        <a:rPr lang="en-US" sz="600" b="0" i="0" u="none" strike="noStrike">
                          <a:solidFill>
                            <a:srgbClr val="000000"/>
                          </a:solidFill>
                          <a:effectLst/>
                          <a:latin typeface="Calibri" panose="020F0502020204030204" pitchFamily="34" charset="0"/>
                        </a:rPr>
                        <a:t>Need for a search via browsing a hierarchy</a:t>
                      </a:r>
                    </a:p>
                  </a:txBody>
                  <a:tcPr marL="3819" marR="3819" marT="3819" marB="0" anchor="ctr">
                    <a:lnL>
                      <a:noFill/>
                    </a:lnL>
                    <a:lnR>
                      <a:noFill/>
                    </a:lnR>
                    <a:lnT>
                      <a:noFill/>
                    </a:lnT>
                    <a:lnB>
                      <a:noFill/>
                    </a:lnB>
                  </a:tcPr>
                </a:tc>
              </a:tr>
              <a:tr h="171869">
                <a:tc>
                  <a:txBody>
                    <a:bodyPr/>
                    <a:lstStyle/>
                    <a:p>
                      <a:pPr algn="l" fontAlgn="ctr"/>
                      <a:r>
                        <a:rPr lang="en-US" sz="600" b="0" i="0" u="none" strike="noStrike">
                          <a:solidFill>
                            <a:srgbClr val="000000"/>
                          </a:solidFill>
                          <a:effectLst/>
                          <a:latin typeface="Calibri" panose="020F0502020204030204" pitchFamily="34" charset="0"/>
                        </a:rPr>
                        <a:t>Need for access to comprehensive metadata about Information Packages in Finding Aids</a:t>
                      </a:r>
                    </a:p>
                  </a:txBody>
                  <a:tcPr marL="3819" marR="3819" marT="3819" marB="0" anchor="ctr">
                    <a:lnL>
                      <a:noFill/>
                    </a:lnL>
                    <a:lnR>
                      <a:noFill/>
                    </a:lnR>
                    <a:lnT>
                      <a:noFill/>
                    </a:lnT>
                    <a:lnB>
                      <a:noFill/>
                    </a:lnB>
                  </a:tcPr>
                </a:tc>
              </a:tr>
              <a:tr h="171869">
                <a:tc>
                  <a:txBody>
                    <a:bodyPr/>
                    <a:lstStyle/>
                    <a:p>
                      <a:pPr algn="l" fontAlgn="ctr"/>
                      <a:r>
                        <a:rPr lang="en-US" sz="600" b="0" i="0" u="none" strike="noStrike">
                          <a:solidFill>
                            <a:srgbClr val="000000"/>
                          </a:solidFill>
                          <a:effectLst/>
                          <a:latin typeface="Calibri" panose="020F0502020204030204" pitchFamily="34" charset="0"/>
                        </a:rPr>
                        <a:t>Need for access to DIPs without the use of presentation tools, e.g. delivered on a portable medium</a:t>
                      </a:r>
                    </a:p>
                  </a:txBody>
                  <a:tcPr marL="3819" marR="3819" marT="3819" marB="0" anchor="ctr">
                    <a:lnL>
                      <a:noFill/>
                    </a:lnL>
                    <a:lnR>
                      <a:noFill/>
                    </a:lnR>
                    <a:lnT>
                      <a:noFill/>
                    </a:lnT>
                    <a:lnB>
                      <a:noFill/>
                    </a:lnB>
                  </a:tcPr>
                </a:tc>
              </a:tr>
              <a:tr h="91664">
                <a:tc>
                  <a:txBody>
                    <a:bodyPr/>
                    <a:lstStyle/>
                    <a:p>
                      <a:pPr algn="l" fontAlgn="ctr"/>
                      <a:r>
                        <a:rPr lang="en-US" sz="600" b="0" i="0" u="none" strike="noStrike">
                          <a:solidFill>
                            <a:srgbClr val="000000"/>
                          </a:solidFill>
                          <a:effectLst/>
                          <a:latin typeface="Calibri" panose="020F0502020204030204" pitchFamily="34" charset="0"/>
                        </a:rPr>
                        <a:t>Need for an advanced search</a:t>
                      </a:r>
                    </a:p>
                  </a:txBody>
                  <a:tcPr marL="3819" marR="3819" marT="3819" marB="0" anchor="ctr">
                    <a:lnL>
                      <a:noFill/>
                    </a:lnL>
                    <a:lnR>
                      <a:noFill/>
                    </a:lnR>
                    <a:lnT>
                      <a:noFill/>
                    </a:lnT>
                    <a:lnB>
                      <a:noFill/>
                    </a:lnB>
                  </a:tcPr>
                </a:tc>
              </a:tr>
              <a:tr h="255894">
                <a:tc>
                  <a:txBody>
                    <a:bodyPr/>
                    <a:lstStyle/>
                    <a:p>
                      <a:pPr algn="l" fontAlgn="ctr"/>
                      <a:r>
                        <a:rPr lang="en-US" sz="600" b="0" i="0" u="none" strike="noStrike">
                          <a:solidFill>
                            <a:srgbClr val="000000"/>
                          </a:solidFill>
                          <a:effectLst/>
                          <a:latin typeface="Calibri" panose="020F0502020204030204" pitchFamily="34" charset="0"/>
                        </a:rPr>
                        <a:t>Need for continuous access to old records without having to go through the request process each time records are accessed (this need is specific to Producers)</a:t>
                      </a:r>
                    </a:p>
                  </a:txBody>
                  <a:tcPr marL="3819" marR="3819" marT="3819" marB="0" anchor="ctr">
                    <a:lnL>
                      <a:noFill/>
                    </a:lnL>
                    <a:lnR>
                      <a:noFill/>
                    </a:lnR>
                    <a:lnT>
                      <a:noFill/>
                    </a:lnT>
                    <a:lnB>
                      <a:noFill/>
                    </a:lnB>
                  </a:tcPr>
                </a:tc>
              </a:tr>
              <a:tr h="91664">
                <a:tc>
                  <a:txBody>
                    <a:bodyPr/>
                    <a:lstStyle/>
                    <a:p>
                      <a:pPr algn="l" fontAlgn="ctr"/>
                      <a:r>
                        <a:rPr lang="en-US" sz="600" b="0" i="0" u="none" strike="noStrike">
                          <a:solidFill>
                            <a:srgbClr val="000000"/>
                          </a:solidFill>
                          <a:effectLst/>
                          <a:latin typeface="Calibri" panose="020F0502020204030204" pitchFamily="34" charset="0"/>
                        </a:rPr>
                        <a:t>Need for easy access to Finding Aids</a:t>
                      </a:r>
                    </a:p>
                  </a:txBody>
                  <a:tcPr marL="3819" marR="3819" marT="3819" marB="0" anchor="ctr">
                    <a:lnL>
                      <a:noFill/>
                    </a:lnL>
                    <a:lnR>
                      <a:noFill/>
                    </a:lnR>
                    <a:lnT>
                      <a:noFill/>
                    </a:lnT>
                    <a:lnB>
                      <a:noFill/>
                    </a:lnB>
                  </a:tcPr>
                </a:tc>
              </a:tr>
              <a:tr h="171869">
                <a:tc>
                  <a:txBody>
                    <a:bodyPr/>
                    <a:lstStyle/>
                    <a:p>
                      <a:pPr algn="l" fontAlgn="ctr"/>
                      <a:r>
                        <a:rPr lang="en-US" sz="600" b="0" i="0" u="none" strike="noStrike">
                          <a:solidFill>
                            <a:srgbClr val="000000"/>
                          </a:solidFill>
                          <a:effectLst/>
                          <a:latin typeface="Calibri" panose="020F0502020204030204" pitchFamily="34" charset="0"/>
                        </a:rPr>
                        <a:t>Need for free-text search on content in an Information Package via one search field i.e. a “Google Search” on the content</a:t>
                      </a:r>
                    </a:p>
                  </a:txBody>
                  <a:tcPr marL="3819" marR="3819" marT="3819" marB="0" anchor="ctr">
                    <a:lnL>
                      <a:noFill/>
                    </a:lnL>
                    <a:lnR>
                      <a:noFill/>
                    </a:lnR>
                    <a:lnT>
                      <a:noFill/>
                    </a:lnT>
                    <a:lnB>
                      <a:noFill/>
                    </a:lnB>
                  </a:tcPr>
                </a:tc>
              </a:tr>
              <a:tr h="91664">
                <a:tc>
                  <a:txBody>
                    <a:bodyPr/>
                    <a:lstStyle/>
                    <a:p>
                      <a:pPr algn="l" fontAlgn="ctr"/>
                      <a:r>
                        <a:rPr lang="en-US" sz="600" b="0" i="0" u="none" strike="noStrike">
                          <a:solidFill>
                            <a:srgbClr val="000000"/>
                          </a:solidFill>
                          <a:effectLst/>
                          <a:latin typeface="Calibri" panose="020F0502020204030204" pitchFamily="34" charset="0"/>
                        </a:rPr>
                        <a:t>Need for more than one way of searching in Finding Aids</a:t>
                      </a:r>
                    </a:p>
                  </a:txBody>
                  <a:tcPr marL="3819" marR="3819" marT="3819" marB="0" anchor="ctr">
                    <a:lnL>
                      <a:noFill/>
                    </a:lnL>
                    <a:lnR>
                      <a:noFill/>
                    </a:lnR>
                    <a:lnT>
                      <a:noFill/>
                    </a:lnT>
                    <a:lnB>
                      <a:noFill/>
                    </a:lnB>
                  </a:tcPr>
                </a:tc>
              </a:tr>
              <a:tr h="91664">
                <a:tc>
                  <a:txBody>
                    <a:bodyPr/>
                    <a:lstStyle/>
                    <a:p>
                      <a:pPr algn="l" fontAlgn="ctr"/>
                      <a:r>
                        <a:rPr lang="en-US" sz="600" b="0" i="0" u="none" strike="noStrike">
                          <a:solidFill>
                            <a:srgbClr val="000000"/>
                          </a:solidFill>
                          <a:effectLst/>
                          <a:latin typeface="Calibri" panose="020F0502020204030204" pitchFamily="34" charset="0"/>
                        </a:rPr>
                        <a:t>Need for online access to DIPs via presentation tools</a:t>
                      </a:r>
                    </a:p>
                  </a:txBody>
                  <a:tcPr marL="3819" marR="3819" marT="3819" marB="0" anchor="ctr">
                    <a:lnL>
                      <a:noFill/>
                    </a:lnL>
                    <a:lnR>
                      <a:noFill/>
                    </a:lnR>
                    <a:lnT>
                      <a:noFill/>
                    </a:lnT>
                    <a:lnB>
                      <a:noFill/>
                    </a:lnB>
                  </a:tcPr>
                </a:tc>
              </a:tr>
              <a:tr h="91664">
                <a:tc>
                  <a:txBody>
                    <a:bodyPr/>
                    <a:lstStyle/>
                    <a:p>
                      <a:pPr algn="l" fontAlgn="ctr"/>
                      <a:r>
                        <a:rPr lang="en-US" sz="600" b="0" i="0" u="none" strike="noStrike">
                          <a:solidFill>
                            <a:srgbClr val="000000"/>
                          </a:solidFill>
                          <a:effectLst/>
                          <a:latin typeface="Calibri" panose="020F0502020204030204" pitchFamily="34" charset="0"/>
                        </a:rPr>
                        <a:t>Need for support of data mining</a:t>
                      </a:r>
                    </a:p>
                  </a:txBody>
                  <a:tcPr marL="3819" marR="3819" marT="3819" marB="0" anchor="ctr">
                    <a:lnL>
                      <a:noFill/>
                    </a:lnL>
                    <a:lnR>
                      <a:noFill/>
                    </a:lnR>
                    <a:lnT>
                      <a:noFill/>
                    </a:lnT>
                    <a:lnB>
                      <a:noFill/>
                    </a:lnB>
                  </a:tcPr>
                </a:tc>
              </a:tr>
              <a:tr h="171869">
                <a:tc>
                  <a:txBody>
                    <a:bodyPr/>
                    <a:lstStyle/>
                    <a:p>
                      <a:pPr algn="l" fontAlgn="ctr"/>
                      <a:r>
                        <a:rPr lang="en-US" sz="600" b="0" i="0" u="none" strike="noStrike">
                          <a:solidFill>
                            <a:srgbClr val="000000"/>
                          </a:solidFill>
                          <a:effectLst/>
                          <a:latin typeface="Calibri" panose="020F0502020204030204" pitchFamily="34" charset="0"/>
                        </a:rPr>
                        <a:t>Need for the integration of viewing tools in presentation tools, e.g. a document viewer or video viewer</a:t>
                      </a:r>
                    </a:p>
                  </a:txBody>
                  <a:tcPr marL="3819" marR="3819" marT="3819" marB="0" anchor="ctr">
                    <a:lnL>
                      <a:noFill/>
                    </a:lnL>
                    <a:lnR>
                      <a:noFill/>
                    </a:lnR>
                    <a:lnT>
                      <a:noFill/>
                    </a:lnT>
                    <a:lnB>
                      <a:noFill/>
                    </a:lnB>
                  </a:tcPr>
                </a:tc>
              </a:tr>
              <a:tr h="171869">
                <a:tc>
                  <a:txBody>
                    <a:bodyPr/>
                    <a:lstStyle/>
                    <a:p>
                      <a:pPr algn="l" fontAlgn="ctr"/>
                      <a:r>
                        <a:rPr lang="en-US" sz="600" b="0" i="0" u="none" strike="noStrike">
                          <a:solidFill>
                            <a:srgbClr val="000000"/>
                          </a:solidFill>
                          <a:effectLst/>
                          <a:latin typeface="Calibri" panose="020F0502020204030204" pitchFamily="34" charset="0"/>
                        </a:rPr>
                        <a:t>Need for user‐friendly and meaningful presentation of search results </a:t>
                      </a:r>
                    </a:p>
                  </a:txBody>
                  <a:tcPr marL="3819" marR="3819" marT="3819" marB="0" anchor="ctr">
                    <a:lnL>
                      <a:noFill/>
                    </a:lnL>
                    <a:lnR>
                      <a:noFill/>
                    </a:lnR>
                    <a:lnT>
                      <a:noFill/>
                    </a:lnT>
                    <a:lnB>
                      <a:noFill/>
                    </a:lnB>
                  </a:tcPr>
                </a:tc>
              </a:tr>
              <a:tr h="171869">
                <a:tc>
                  <a:txBody>
                    <a:bodyPr/>
                    <a:lstStyle/>
                    <a:p>
                      <a:pPr algn="l" fontAlgn="ctr"/>
                      <a:r>
                        <a:rPr lang="en-US" sz="600" b="0" i="0" u="none" strike="noStrike">
                          <a:solidFill>
                            <a:srgbClr val="000000"/>
                          </a:solidFill>
                          <a:effectLst/>
                          <a:latin typeface="Calibri" panose="020F0502020204030204" pitchFamily="34" charset="0"/>
                        </a:rPr>
                        <a:t>Need to export and reuse data and/or subsets of data in external tools e.g. MS Word, MS Excel, statistical analysis packages</a:t>
                      </a:r>
                    </a:p>
                  </a:txBody>
                  <a:tcPr marL="3819" marR="3819" marT="3819" marB="0" anchor="ctr">
                    <a:lnL>
                      <a:noFill/>
                    </a:lnL>
                    <a:lnR>
                      <a:noFill/>
                    </a:lnR>
                    <a:lnT>
                      <a:noFill/>
                    </a:lnT>
                    <a:lnB>
                      <a:noFill/>
                    </a:lnB>
                  </a:tcPr>
                </a:tc>
              </a:tr>
              <a:tr h="171869">
                <a:tc>
                  <a:txBody>
                    <a:bodyPr/>
                    <a:lstStyle/>
                    <a:p>
                      <a:pPr algn="l" fontAlgn="ctr"/>
                      <a:r>
                        <a:rPr lang="en-US" sz="600" b="0" i="0" u="none" strike="noStrike">
                          <a:solidFill>
                            <a:srgbClr val="000000"/>
                          </a:solidFill>
                          <a:effectLst/>
                          <a:latin typeface="Calibri" panose="020F0502020204030204" pitchFamily="34" charset="0"/>
                        </a:rPr>
                        <a:t>Need to print out metadata, digital documents and records from within Information Packages</a:t>
                      </a:r>
                    </a:p>
                  </a:txBody>
                  <a:tcPr marL="3819" marR="3819" marT="3819" marB="0" anchor="ctr">
                    <a:lnL>
                      <a:noFill/>
                    </a:lnL>
                    <a:lnR>
                      <a:noFill/>
                    </a:lnR>
                    <a:lnT>
                      <a:noFill/>
                    </a:lnT>
                    <a:lnB>
                      <a:noFill/>
                    </a:lnB>
                  </a:tcPr>
                </a:tc>
              </a:tr>
              <a:tr h="171869">
                <a:tc>
                  <a:txBody>
                    <a:bodyPr/>
                    <a:lstStyle/>
                    <a:p>
                      <a:pPr algn="l" fontAlgn="ctr"/>
                      <a:r>
                        <a:rPr lang="en-US" sz="600" b="0" i="0" u="none" strike="noStrike">
                          <a:solidFill>
                            <a:srgbClr val="000000"/>
                          </a:solidFill>
                          <a:effectLst/>
                          <a:latin typeface="Calibri" panose="020F0502020204030204" pitchFamily="34" charset="0"/>
                        </a:rPr>
                        <a:t>Need to relate content to Representation Information while viewing and using content</a:t>
                      </a:r>
                    </a:p>
                  </a:txBody>
                  <a:tcPr marL="3819" marR="3819" marT="3819" marB="0" anchor="ctr">
                    <a:lnL>
                      <a:noFill/>
                    </a:lnL>
                    <a:lnR>
                      <a:noFill/>
                    </a:lnR>
                    <a:lnT>
                      <a:noFill/>
                    </a:lnT>
                    <a:lnB>
                      <a:noFill/>
                    </a:lnB>
                  </a:tcPr>
                </a:tc>
              </a:tr>
              <a:tr h="171869">
                <a:tc>
                  <a:txBody>
                    <a:bodyPr/>
                    <a:lstStyle/>
                    <a:p>
                      <a:pPr algn="l" fontAlgn="ctr"/>
                      <a:r>
                        <a:rPr lang="en-US" sz="600" b="0" i="0" u="none" strike="noStrike">
                          <a:solidFill>
                            <a:srgbClr val="000000"/>
                          </a:solidFill>
                          <a:effectLst/>
                          <a:latin typeface="Calibri" panose="020F0502020204030204" pitchFamily="34" charset="0"/>
                        </a:rPr>
                        <a:t>Need to search across Information Packages using variables, e.g. to identify those containing social security numbers</a:t>
                      </a:r>
                    </a:p>
                  </a:txBody>
                  <a:tcPr marL="3819" marR="3819" marT="3819" marB="0" anchor="ctr">
                    <a:lnL>
                      <a:noFill/>
                    </a:lnL>
                    <a:lnR>
                      <a:noFill/>
                    </a:lnR>
                    <a:lnT>
                      <a:noFill/>
                    </a:lnT>
                    <a:lnB>
                      <a:noFill/>
                    </a:lnB>
                  </a:tcPr>
                </a:tc>
              </a:tr>
              <a:tr h="171869">
                <a:tc>
                  <a:txBody>
                    <a:bodyPr/>
                    <a:lstStyle/>
                    <a:p>
                      <a:pPr algn="l" fontAlgn="ctr"/>
                      <a:r>
                        <a:rPr lang="en-US" sz="600" b="0" i="0" u="none" strike="noStrike">
                          <a:solidFill>
                            <a:srgbClr val="000000"/>
                          </a:solidFill>
                          <a:effectLst/>
                          <a:latin typeface="Calibri" panose="020F0502020204030204" pitchFamily="34" charset="0"/>
                        </a:rPr>
                        <a:t>Need to search on metadata elements within one Information Package</a:t>
                      </a:r>
                    </a:p>
                  </a:txBody>
                  <a:tcPr marL="3819" marR="3819" marT="3819" marB="0" anchor="ctr">
                    <a:lnL>
                      <a:noFill/>
                    </a:lnL>
                    <a:lnR>
                      <a:noFill/>
                    </a:lnR>
                    <a:lnT>
                      <a:noFill/>
                    </a:lnT>
                    <a:lnB>
                      <a:noFill/>
                    </a:lnB>
                  </a:tcPr>
                </a:tc>
              </a:tr>
              <a:tr h="171869">
                <a:tc>
                  <a:txBody>
                    <a:bodyPr/>
                    <a:lstStyle/>
                    <a:p>
                      <a:pPr algn="l" fontAlgn="ctr"/>
                      <a:r>
                        <a:rPr lang="en-US" sz="600" b="0" i="0" u="none" strike="noStrike">
                          <a:solidFill>
                            <a:srgbClr val="000000"/>
                          </a:solidFill>
                          <a:effectLst/>
                          <a:latin typeface="Calibri" panose="020F0502020204030204" pitchFamily="34" charset="0"/>
                        </a:rPr>
                        <a:t>Need to search on the content of digital documents within Information Packages</a:t>
                      </a:r>
                    </a:p>
                  </a:txBody>
                  <a:tcPr marL="3819" marR="3819" marT="3819" marB="0" anchor="ctr">
                    <a:lnL>
                      <a:noFill/>
                    </a:lnL>
                    <a:lnR>
                      <a:noFill/>
                    </a:lnR>
                    <a:lnT>
                      <a:noFill/>
                    </a:lnT>
                    <a:lnB>
                      <a:noFill/>
                    </a:lnB>
                  </a:tcPr>
                </a:tc>
              </a:tr>
              <a:tr h="171869">
                <a:tc>
                  <a:txBody>
                    <a:bodyPr/>
                    <a:lstStyle/>
                    <a:p>
                      <a:pPr algn="l" fontAlgn="ctr"/>
                      <a:r>
                        <a:rPr lang="en-US" sz="600" b="0" i="0" u="none" strike="noStrike">
                          <a:solidFill>
                            <a:srgbClr val="000000"/>
                          </a:solidFill>
                          <a:effectLst/>
                          <a:latin typeface="Calibri" panose="020F0502020204030204" pitchFamily="34" charset="0"/>
                        </a:rPr>
                        <a:t>Need to search on values across different Information Packages, e.g. search on a specific social security number</a:t>
                      </a:r>
                    </a:p>
                  </a:txBody>
                  <a:tcPr marL="3819" marR="3819" marT="3819" marB="0" anchor="ctr">
                    <a:lnL>
                      <a:noFill/>
                    </a:lnL>
                    <a:lnR>
                      <a:noFill/>
                    </a:lnR>
                    <a:lnT>
                      <a:noFill/>
                    </a:lnT>
                    <a:lnB>
                      <a:noFill/>
                    </a:lnB>
                  </a:tcPr>
                </a:tc>
              </a:tr>
            </a:tbl>
          </a:graphicData>
        </a:graphic>
      </p:graphicFrame>
    </p:spTree>
    <p:extLst>
      <p:ext uri="{BB962C8B-B14F-4D97-AF65-F5344CB8AC3E}">
        <p14:creationId xmlns:p14="http://schemas.microsoft.com/office/powerpoint/2010/main" xmlns="" val="1390346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If we use the same structure...</a:t>
            </a:r>
            <a:endParaRPr lang="hu-HU"/>
          </a:p>
        </p:txBody>
      </p:sp>
      <p:sp>
        <p:nvSpPr>
          <p:cNvPr id="3" name="Tartalom helye 2"/>
          <p:cNvSpPr>
            <a:spLocks noGrp="1"/>
          </p:cNvSpPr>
          <p:nvPr>
            <p:ph idx="1"/>
          </p:nvPr>
        </p:nvSpPr>
        <p:spPr>
          <a:xfrm>
            <a:off x="6452508" y="1768475"/>
            <a:ext cx="4297136" cy="4351338"/>
          </a:xfrm>
        </p:spPr>
        <p:txBody>
          <a:bodyPr/>
          <a:lstStyle/>
          <a:p>
            <a:r>
              <a:rPr lang="hu-HU" smtClean="0"/>
              <a:t>it gives exact requirements those who hadn’t have before</a:t>
            </a:r>
          </a:p>
          <a:p>
            <a:r>
              <a:rPr lang="hu-HU" smtClean="0"/>
              <a:t>speaking same language leaves us to focus on more specific problems and fields</a:t>
            </a:r>
          </a:p>
          <a:p>
            <a:r>
              <a:rPr lang="hu-HU" smtClean="0"/>
              <a:t>using same tools for digital archiving and representations (like DPT)</a:t>
            </a:r>
          </a:p>
          <a:p>
            <a:endParaRPr lang="hu-HU"/>
          </a:p>
        </p:txBody>
      </p:sp>
      <p:pic>
        <p:nvPicPr>
          <p:cNvPr id="4" name="Kép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47801" y="2259693"/>
            <a:ext cx="3810000" cy="25336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280347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Advisory Board meetings</a:t>
            </a:r>
            <a:endParaRPr lang="hu-HU"/>
          </a:p>
        </p:txBody>
      </p:sp>
      <p:sp>
        <p:nvSpPr>
          <p:cNvPr id="3" name="Tartalom helye 2"/>
          <p:cNvSpPr>
            <a:spLocks noGrp="1"/>
          </p:cNvSpPr>
          <p:nvPr>
            <p:ph idx="1"/>
          </p:nvPr>
        </p:nvSpPr>
        <p:spPr>
          <a:xfrm>
            <a:off x="1428750" y="1825625"/>
            <a:ext cx="9862457" cy="2117725"/>
          </a:xfrm>
        </p:spPr>
        <p:txBody>
          <a:bodyPr>
            <a:normAutofit fontScale="62500" lnSpcReduction="20000"/>
          </a:bodyPr>
          <a:lstStyle/>
          <a:p>
            <a:r>
              <a:rPr lang="hu-HU" smtClean="0"/>
              <a:t>iPres </a:t>
            </a:r>
            <a:r>
              <a:rPr lang="hu-HU"/>
              <a:t>2014, 6-10 October, Melbourne, Australia (see </a:t>
            </a:r>
            <a:r>
              <a:rPr lang="hu-HU" u="sng">
                <a:hlinkClick r:id="rId3"/>
              </a:rPr>
              <a:t>http://ipres2014.org/</a:t>
            </a:r>
            <a:r>
              <a:rPr lang="hu-HU"/>
              <a:t>).</a:t>
            </a:r>
            <a:br>
              <a:rPr lang="hu-HU"/>
            </a:br>
            <a:r>
              <a:rPr lang="hu-HU"/>
              <a:t>The E-ARK AB session </a:t>
            </a:r>
            <a:r>
              <a:rPr lang="hu-HU" smtClean="0"/>
              <a:t>was held </a:t>
            </a:r>
            <a:r>
              <a:rPr lang="hu-HU"/>
              <a:t>on Thursday 9 October, </a:t>
            </a:r>
            <a:endParaRPr lang="hu-HU" smtClean="0"/>
          </a:p>
          <a:p>
            <a:r>
              <a:rPr lang="hu-HU" smtClean="0"/>
              <a:t>2nd </a:t>
            </a:r>
            <a:r>
              <a:rPr lang="hu-HU"/>
              <a:t>Annual Conference of ICA, 13-15 October, Girona, Spain (see </a:t>
            </a:r>
            <a:r>
              <a:rPr lang="hu-HU" u="sng">
                <a:hlinkClick r:id="rId4"/>
              </a:rPr>
              <a:t>http://www.girona.cat/web/ica2014/eng/</a:t>
            </a:r>
            <a:r>
              <a:rPr lang="hu-HU"/>
              <a:t>).</a:t>
            </a:r>
            <a:br>
              <a:rPr lang="hu-HU"/>
            </a:br>
            <a:r>
              <a:rPr lang="hu-HU"/>
              <a:t>The E-ARK AB session </a:t>
            </a:r>
            <a:r>
              <a:rPr lang="hu-HU" smtClean="0"/>
              <a:t>was held </a:t>
            </a:r>
            <a:r>
              <a:rPr lang="hu-HU"/>
              <a:t>on Tuesday 14 October</a:t>
            </a:r>
            <a:r>
              <a:rPr lang="hu-HU" smtClean="0"/>
              <a:t>,</a:t>
            </a:r>
            <a:endParaRPr lang="hu-HU"/>
          </a:p>
          <a:p>
            <a:r>
              <a:rPr lang="hu-HU" smtClean="0"/>
              <a:t>DLM </a:t>
            </a:r>
            <a:r>
              <a:rPr lang="hu-HU"/>
              <a:t>Forum Triennial Conference, 12-14 November, Lisbon, Portugal (see </a:t>
            </a:r>
            <a:r>
              <a:rPr lang="hu-HU" u="sng">
                <a:hlinkClick r:id="rId5"/>
              </a:rPr>
              <a:t>http://dlmlisbon2014.dlmforum.eu/</a:t>
            </a:r>
            <a:r>
              <a:rPr lang="hu-HU"/>
              <a:t>).</a:t>
            </a:r>
            <a:br>
              <a:rPr lang="hu-HU"/>
            </a:br>
            <a:r>
              <a:rPr lang="hu-HU"/>
              <a:t>The E-ARK Advisory Board </a:t>
            </a:r>
            <a:r>
              <a:rPr lang="hu-HU" b="1"/>
              <a:t>meeting</a:t>
            </a:r>
            <a:r>
              <a:rPr lang="hu-HU"/>
              <a:t> will be held on Friday 14 November, from 1330 – 1730, with a 30 minute coffee break about 1500. </a:t>
            </a:r>
          </a:p>
        </p:txBody>
      </p:sp>
      <p:pic>
        <p:nvPicPr>
          <p:cNvPr id="4" name="Kép 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519487" y="4445680"/>
            <a:ext cx="7967663" cy="20232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397032163"/>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TotalTime>
  <Words>1468</Words>
  <Application>Microsoft Office PowerPoint</Application>
  <PresentationFormat>Personalizzato</PresentationFormat>
  <Paragraphs>259</Paragraphs>
  <Slides>11</Slides>
  <Notes>11</Notes>
  <HiddenSlides>0</HiddenSlides>
  <MMClips>0</MMClips>
  <ScaleCrop>false</ScaleCrop>
  <HeadingPairs>
    <vt:vector size="4" baseType="variant">
      <vt:variant>
        <vt:lpstr>Tema</vt:lpstr>
      </vt:variant>
      <vt:variant>
        <vt:i4>1</vt:i4>
      </vt:variant>
      <vt:variant>
        <vt:lpstr>Titoli diapositive</vt:lpstr>
      </vt:variant>
      <vt:variant>
        <vt:i4>11</vt:i4>
      </vt:variant>
    </vt:vector>
  </HeadingPairs>
  <TitlesOfParts>
    <vt:vector size="12" baseType="lpstr">
      <vt:lpstr>Office-téma</vt:lpstr>
      <vt:lpstr>DLM update</vt:lpstr>
      <vt:lpstr>Short introduction</vt:lpstr>
      <vt:lpstr>since June</vt:lpstr>
      <vt:lpstr>Moreq</vt:lpstr>
      <vt:lpstr>E-ARK</vt:lpstr>
      <vt:lpstr>SIP – easy ingest to archives</vt:lpstr>
      <vt:lpstr>DIP – how can we produce an IP for users</vt:lpstr>
      <vt:lpstr>If we use the same structure...</vt:lpstr>
      <vt:lpstr>Advisory Board meetings</vt:lpstr>
      <vt:lpstr>Lisbon Triennial</vt:lpstr>
      <vt:lpstr>See you in Riga!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DLM update</dc:title>
  <dc:creator>Szatucsek Zoltán</dc:creator>
  <cp:lastModifiedBy>cfarnetti</cp:lastModifiedBy>
  <cp:revision>17</cp:revision>
  <dcterms:created xsi:type="dcterms:W3CDTF">2014-06-06T07:16:07Z</dcterms:created>
  <dcterms:modified xsi:type="dcterms:W3CDTF">2014-12-05T15:34:21Z</dcterms:modified>
</cp:coreProperties>
</file>